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Aid Information and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53878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Presented by: Darcy Kipnis</a:t>
            </a:r>
          </a:p>
          <a:p>
            <a:r>
              <a:rPr lang="en-US" dirty="0" smtClean="0"/>
              <a:t>                        Student services specialist</a:t>
            </a:r>
          </a:p>
          <a:p>
            <a:r>
              <a:rPr lang="en-US" dirty="0" smtClean="0"/>
              <a:t>                        </a:t>
            </a:r>
            <a:r>
              <a:rPr lang="en-US" dirty="0" err="1" smtClean="0"/>
              <a:t>TRiO</a:t>
            </a:r>
            <a:r>
              <a:rPr lang="en-US" dirty="0" smtClean="0"/>
              <a:t> Student Support Services</a:t>
            </a:r>
          </a:p>
          <a:p>
            <a:r>
              <a:rPr lang="en-US" dirty="0" smtClean="0"/>
              <a:t>	             College of the Sequoias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1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19"/>
            <a:ext cx="10113264" cy="741681"/>
          </a:xfrm>
        </p:spPr>
        <p:txBody>
          <a:bodyPr/>
          <a:lstStyle/>
          <a:p>
            <a:r>
              <a:rPr lang="en-US" sz="4000" dirty="0" smtClean="0"/>
              <a:t>Questions? Comments? Concerns? </a:t>
            </a:r>
            <a:endParaRPr lang="en-US" sz="4000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9" b="14339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	Thank you for your time and attention!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35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 in this session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Brief History of Financial Aid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Overview of the FAFSA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Special Circumstances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Financial Aid rules and regulations update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dirty="0" smtClean="0"/>
              <a:t> Specific questions from the audience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0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the History of Financial Aid in the United States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50266"/>
          </a:xfrm>
        </p:spPr>
        <p:txBody>
          <a:bodyPr>
            <a:normAutofit/>
          </a:bodyPr>
          <a:lstStyle/>
          <a:p>
            <a:r>
              <a:rPr lang="en-US" sz="2200" u="sng" dirty="0" smtClean="0"/>
              <a:t>1944: </a:t>
            </a:r>
            <a:r>
              <a:rPr lang="en-US" sz="2200" b="1" u="sng" dirty="0" smtClean="0"/>
              <a:t>GI Bill</a:t>
            </a:r>
          </a:p>
          <a:p>
            <a:pPr lvl="1"/>
            <a:r>
              <a:rPr lang="en-US" sz="2200" b="1" dirty="0" smtClean="0"/>
              <a:t>Enacted by Congress to reward veterans who had served their country</a:t>
            </a:r>
          </a:p>
          <a:p>
            <a:pPr lvl="1"/>
            <a:r>
              <a:rPr lang="en-US" sz="2200" b="1" dirty="0" smtClean="0"/>
              <a:t>Intended to help military members “catch up” with their peers whose lives had not been interrupted by military services</a:t>
            </a:r>
            <a:endParaRPr lang="en-US" sz="2200" dirty="0" smtClean="0"/>
          </a:p>
          <a:p>
            <a:pPr lvl="1"/>
            <a:endParaRPr lang="en-US" sz="2200" b="1" dirty="0"/>
          </a:p>
          <a:p>
            <a:pPr marL="201168" lvl="1" indent="0">
              <a:buNone/>
            </a:pPr>
            <a:r>
              <a:rPr lang="en-US" sz="2200" u="sng" dirty="0" smtClean="0"/>
              <a:t>1958</a:t>
            </a:r>
            <a:r>
              <a:rPr lang="en-US" sz="2200" b="1" u="sng" dirty="0" smtClean="0"/>
              <a:t>: National Defense Education Act of 1958</a:t>
            </a:r>
            <a:endParaRPr lang="en-US" sz="2200" b="1" u="sng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 smtClean="0"/>
              <a:t>Soviet launch of Sputnik gave Congress reason to provide limited student service in the name of national security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 smtClean="0"/>
              <a:t>The first form of financial assistance to non- military members and was the offer of low- interest loans: with loan forgiveness available to those who became teachers. Fellowships were available to students who were pursuing math, science, technology, and engineering majors. </a:t>
            </a:r>
          </a:p>
        </p:txBody>
      </p:sp>
    </p:spTree>
    <p:extLst>
      <p:ext uri="{BB962C8B-B14F-4D97-AF65-F5344CB8AC3E}">
        <p14:creationId xmlns:p14="http://schemas.microsoft.com/office/powerpoint/2010/main" val="2194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financial aid programs, continued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342900"/>
            <a:ext cx="6492240" cy="6324600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1965</a:t>
            </a:r>
            <a:r>
              <a:rPr lang="en-US" sz="2200" dirty="0"/>
              <a:t>:</a:t>
            </a:r>
            <a:r>
              <a:rPr lang="en-US" sz="2200" b="1" u="sng" dirty="0"/>
              <a:t> Higher Education Authorization Act </a:t>
            </a:r>
          </a:p>
          <a:p>
            <a:pPr lvl="1"/>
            <a:r>
              <a:rPr lang="en-US" sz="2200" b="1" dirty="0"/>
              <a:t>Kennedy legacy, the civil rights movement, and the Johnson’s Administration War of Poverty converged to break new ground</a:t>
            </a:r>
          </a:p>
          <a:p>
            <a:pPr lvl="1"/>
            <a:r>
              <a:rPr lang="en-US" sz="2200" b="1" dirty="0"/>
              <a:t>Broadest Sweep of social legislation since the New Deal</a:t>
            </a:r>
          </a:p>
          <a:p>
            <a:pPr lvl="1"/>
            <a:r>
              <a:rPr lang="en-US" sz="2200" b="1" dirty="0"/>
              <a:t>Large scale aid to education</a:t>
            </a:r>
          </a:p>
          <a:p>
            <a:pPr lvl="1"/>
            <a:r>
              <a:rPr lang="en-US" sz="2200" b="1" dirty="0"/>
              <a:t>First explicit commitment to equalizing college opportunities to needy students. </a:t>
            </a:r>
          </a:p>
          <a:p>
            <a:pPr lvl="1"/>
            <a:r>
              <a:rPr lang="en-US" sz="2200" b="1" dirty="0"/>
              <a:t>Grants, student support programs, work study opportunities, and low- cost loans were supported as long as institutions made “Vigorous efforts to identify and recruit students with exceptional financial need</a:t>
            </a:r>
            <a:r>
              <a:rPr lang="en-US" sz="2200" b="1" dirty="0" smtClean="0"/>
              <a:t>.”</a:t>
            </a:r>
          </a:p>
          <a:p>
            <a:pPr lvl="1"/>
            <a:endParaRPr lang="en-US" sz="2200" b="1" dirty="0"/>
          </a:p>
          <a:p>
            <a:pPr marL="201168" lvl="1" indent="0">
              <a:buNone/>
            </a:pPr>
            <a:r>
              <a:rPr lang="en-US" sz="2200" dirty="0"/>
              <a:t>1972</a:t>
            </a:r>
            <a:r>
              <a:rPr lang="en-US" sz="2200" u="sng" dirty="0"/>
              <a:t>: </a:t>
            </a:r>
            <a:r>
              <a:rPr lang="en-US" sz="2200" b="1" u="sng" dirty="0"/>
              <a:t>Higher Education Reauthorization Act of 1972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/>
              <a:t>Rounded out the principles of today’s financial aid programs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200" b="1" dirty="0"/>
              <a:t>Formula based, enrollment- driven federal aid to institutions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3416300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82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to note…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Congress intends for financial aid opportunities to supplement “self- help” methods of paying for postsecondary education.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Congress has re-affirmed in all Higher Education Reauthorization Acts that there should be a balance between federal financial support and family support to pay for college costs.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 smtClean="0"/>
              <a:t>Legislation is updated to reflect current trends, social justice issues, and economic climate.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the FAFSA worksheet…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33" r="1143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8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 smtClean="0"/>
              <a:t>Dependency Overrides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 smtClean="0"/>
              <a:t>What is a Dependency Override?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What are situations in which an institution would consider a Dependency Override?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Why do some institutions disagree? </a:t>
            </a:r>
          </a:p>
          <a:p>
            <a:pPr marL="0" indent="0">
              <a:buNone/>
            </a:pPr>
            <a:r>
              <a:rPr lang="en-US" sz="3200" dirty="0" smtClean="0"/>
              <a:t>Budget Modifications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dirty="0" smtClean="0"/>
              <a:t>Why would an institution review a family’s financial situation?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When should you advise a student to speak to a financial aid representative?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8155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practice…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00600" y="444500"/>
            <a:ext cx="6492240" cy="554482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000" dirty="0" smtClean="0"/>
              <a:t>How would you handle this?</a:t>
            </a:r>
          </a:p>
          <a:p>
            <a:r>
              <a:rPr lang="en-US" sz="2600" dirty="0" smtClean="0"/>
              <a:t>Your student, Jamie has come to you to discuss providing parental information on the FAFSA:</a:t>
            </a:r>
          </a:p>
          <a:p>
            <a:r>
              <a:rPr lang="en-US" sz="2600" dirty="0" smtClean="0"/>
              <a:t> </a:t>
            </a:r>
          </a:p>
          <a:p>
            <a:pPr lvl="1"/>
            <a:r>
              <a:rPr lang="en-US" sz="2800" dirty="0" smtClean="0"/>
              <a:t>Jamie will live in an apartment while going to school</a:t>
            </a:r>
          </a:p>
          <a:p>
            <a:pPr lvl="1"/>
            <a:r>
              <a:rPr lang="en-US" sz="2800" dirty="0" smtClean="0"/>
              <a:t>Jamie’s parents will not provide financial support</a:t>
            </a:r>
          </a:p>
          <a:p>
            <a:pPr lvl="1"/>
            <a:r>
              <a:rPr lang="en-US" sz="2800" dirty="0" smtClean="0"/>
              <a:t>Jamie’s parents will not claim Jamie on their taxes</a:t>
            </a:r>
          </a:p>
          <a:p>
            <a:pPr lvl="1"/>
            <a:r>
              <a:rPr lang="en-US" sz="2800" dirty="0" smtClean="0"/>
              <a:t>Jamie will be working while going to school</a:t>
            </a:r>
          </a:p>
          <a:p>
            <a:pPr marL="201168" lvl="1" indent="0">
              <a:buNone/>
            </a:pPr>
            <a:endParaRPr lang="en-US" sz="2600" dirty="0" smtClean="0"/>
          </a:p>
          <a:p>
            <a:pPr marL="201168" lvl="1" indent="0">
              <a:buNone/>
            </a:pPr>
            <a:r>
              <a:rPr lang="en-US" sz="3000" dirty="0" smtClean="0"/>
              <a:t>Is this a situation that warrants a dependency override? </a:t>
            </a:r>
          </a:p>
        </p:txBody>
      </p:sp>
      <p:pic>
        <p:nvPicPr>
          <p:cNvPr id="8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60420"/>
            <a:ext cx="3098800" cy="2291080"/>
          </a:xfrm>
        </p:spPr>
      </p:pic>
    </p:spTree>
    <p:extLst>
      <p:ext uri="{BB962C8B-B14F-4D97-AF65-F5344CB8AC3E}">
        <p14:creationId xmlns:p14="http://schemas.microsoft.com/office/powerpoint/2010/main" val="40969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FAFSA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24866"/>
          </a:xfrm>
        </p:spPr>
        <p:txBody>
          <a:bodyPr/>
          <a:lstStyle/>
          <a:p>
            <a:r>
              <a:rPr lang="en-US" dirty="0" smtClean="0"/>
              <a:t>1. Data Retrieval Tool</a:t>
            </a:r>
          </a:p>
          <a:p>
            <a:pPr lvl="1"/>
            <a:r>
              <a:rPr lang="en-US" dirty="0" smtClean="0"/>
              <a:t>Instruct students to use this method if they/their parents filed taxes</a:t>
            </a:r>
          </a:p>
          <a:p>
            <a:pPr lvl="1"/>
            <a:r>
              <a:rPr lang="en-US" dirty="0" smtClean="0"/>
              <a:t>If not, a tax transcript will be required and can potentially delay disbursement of financial aid funds</a:t>
            </a:r>
          </a:p>
          <a:p>
            <a:r>
              <a:rPr lang="en-US" dirty="0" smtClean="0"/>
              <a:t>2. Family demographics</a:t>
            </a:r>
          </a:p>
          <a:p>
            <a:pPr lvl="1"/>
            <a:r>
              <a:rPr lang="en-US" dirty="0" smtClean="0"/>
              <a:t>Biological/adoptive parents no longer have to be married to be reflected on the FAFSA</a:t>
            </a:r>
          </a:p>
          <a:p>
            <a:pPr lvl="1"/>
            <a:r>
              <a:rPr lang="en-US" dirty="0" smtClean="0"/>
              <a:t>Non- gendered language has been adopted on the FAFSA to reflect same sex marriages</a:t>
            </a:r>
          </a:p>
          <a:p>
            <a:r>
              <a:rPr lang="en-US" dirty="0" smtClean="0"/>
              <a:t>3. 150% rule governing financial aid eligibility</a:t>
            </a:r>
          </a:p>
          <a:p>
            <a:pPr lvl="1"/>
            <a:r>
              <a:rPr lang="en-US" dirty="0" smtClean="0"/>
              <a:t>Students only have 6 full- time years to receive the Pell Grant</a:t>
            </a:r>
          </a:p>
          <a:p>
            <a:pPr lvl="1"/>
            <a:r>
              <a:rPr lang="en-US" dirty="0" smtClean="0"/>
              <a:t>Students may delay receipt of financial aid funds if they do not anticipate completing a BA degree in 6 years</a:t>
            </a:r>
          </a:p>
          <a:p>
            <a:r>
              <a:rPr lang="en-US" dirty="0" smtClean="0"/>
              <a:t>4. Legislative updates</a:t>
            </a:r>
          </a:p>
          <a:p>
            <a:pPr lvl="1"/>
            <a:r>
              <a:rPr lang="en-US" dirty="0" smtClean="0"/>
              <a:t>Will be announced in December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7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137</TotalTime>
  <Words>563</Words>
  <Application>Microsoft Office PowerPoint</Application>
  <PresentationFormat>Custom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Financial Aid Information and Update</vt:lpstr>
      <vt:lpstr>What we will cover in this session </vt:lpstr>
      <vt:lpstr>Highlights of the History of Financial Aid in the United States </vt:lpstr>
      <vt:lpstr>History of financial aid programs, continued </vt:lpstr>
      <vt:lpstr>Important to note… </vt:lpstr>
      <vt:lpstr>Let’s review the FAFSA worksheet… </vt:lpstr>
      <vt:lpstr>Special Circumstances</vt:lpstr>
      <vt:lpstr>In practice…</vt:lpstr>
      <vt:lpstr>FAFSA Updates</vt:lpstr>
      <vt:lpstr>Questions? Comments? Concerns? </vt:lpstr>
    </vt:vector>
  </TitlesOfParts>
  <Company>College of the Sequoias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Information and Update</dc:title>
  <dc:creator>Darcy Kipnis</dc:creator>
  <cp:lastModifiedBy>Ricardo Marmolejo</cp:lastModifiedBy>
  <cp:revision>12</cp:revision>
  <dcterms:created xsi:type="dcterms:W3CDTF">2014-10-22T18:46:47Z</dcterms:created>
  <dcterms:modified xsi:type="dcterms:W3CDTF">2014-10-27T17:58:08Z</dcterms:modified>
</cp:coreProperties>
</file>