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30"/>
  </p:notesMasterIdLst>
  <p:handoutMasterIdLst>
    <p:handoutMasterId r:id="rId31"/>
  </p:handoutMasterIdLst>
  <p:sldIdLst>
    <p:sldId id="295" r:id="rId7"/>
    <p:sldId id="356" r:id="rId8"/>
    <p:sldId id="354" r:id="rId9"/>
    <p:sldId id="358" r:id="rId10"/>
    <p:sldId id="359" r:id="rId11"/>
    <p:sldId id="314" r:id="rId12"/>
    <p:sldId id="336" r:id="rId13"/>
    <p:sldId id="371" r:id="rId14"/>
    <p:sldId id="339" r:id="rId15"/>
    <p:sldId id="365" r:id="rId16"/>
    <p:sldId id="363" r:id="rId17"/>
    <p:sldId id="364" r:id="rId18"/>
    <p:sldId id="342" r:id="rId19"/>
    <p:sldId id="343" r:id="rId20"/>
    <p:sldId id="366" r:id="rId21"/>
    <p:sldId id="367" r:id="rId22"/>
    <p:sldId id="368" r:id="rId23"/>
    <p:sldId id="370" r:id="rId24"/>
    <p:sldId id="372" r:id="rId25"/>
    <p:sldId id="369" r:id="rId26"/>
    <p:sldId id="362" r:id="rId27"/>
    <p:sldId id="373" r:id="rId28"/>
    <p:sldId id="258" r:id="rId29"/>
  </p:sldIdLst>
  <p:sldSz cx="9144000" cy="6858000" type="screen4x3"/>
  <p:notesSz cx="6858000" cy="92154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6F66"/>
    <a:srgbClr val="BD3747"/>
    <a:srgbClr val="932B37"/>
    <a:srgbClr val="610DBD"/>
    <a:srgbClr val="1275B8"/>
    <a:srgbClr val="9C1F2E"/>
    <a:srgbClr val="E6B012"/>
    <a:srgbClr val="CF1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208" autoAdjust="0"/>
  </p:normalViewPr>
  <p:slideViewPr>
    <p:cSldViewPr>
      <p:cViewPr>
        <p:scale>
          <a:sx n="90" d="100"/>
          <a:sy n="90" d="100"/>
        </p:scale>
        <p:origin x="-51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274" y="-96"/>
      </p:cViewPr>
      <p:guideLst>
        <p:guide orient="horz" pos="290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5063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55063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pitchFamily="34" charset="-128"/>
              </a:defRPr>
            </a:lvl1pPr>
          </a:lstStyle>
          <a:p>
            <a:pPr>
              <a:defRPr/>
            </a:pPr>
            <a:fld id="{CB960400-E2AC-4B31-94E8-7378F2B2C6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6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08450" y="538163"/>
            <a:ext cx="2070100" cy="155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2227263"/>
            <a:ext cx="5867400" cy="637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55063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pitchFamily="34" charset="-128"/>
              </a:defRPr>
            </a:lvl1pPr>
          </a:lstStyle>
          <a:p>
            <a:pPr>
              <a:defRPr/>
            </a:pPr>
            <a:fld id="{AC22BB7B-F6B2-47E9-84CD-73A97E83C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3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D45A183C-CF94-4EA5-804A-A85E81944EE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The California State University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Alpine County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Lake Tahoe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Willows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Klamath-Trinity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Death Valley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Maricopa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Taft Union High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San Marino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Manhattan Beach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Mendocino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Big Sur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Calistoga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Coronado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Warner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Lincoln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Lammersville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Healdsburg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Keyes Union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Oak Park Unified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CB60FFDF-2766-42E5-B96F-B79E34BBABCC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Alpine County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Lake Tahoe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Willows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Klamath-Trinity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Death Valley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Maricopa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Taft Union High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San Marino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Manhattan Beach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Mendocino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Big Sur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Calistoga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Coronado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Warner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Lincoln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Lammersville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Healdsburg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Keyes Union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Oak Park Unified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B62BE20B-4E34-46A5-B9B2-3131DBCC8DCB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Make a note here to remind counselors that the ERWC will not exempt students who are not conditional!!!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BD300FB-B2DF-4CFF-BDC9-3C8FD68BD3CC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69BB1B7F-C327-4CBA-969F-E68164BC93F1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Test	CSU Readiness Cut score	National Mean Readiness Cut score*	CSU Conditionally Ready Cut score</a:t>
            </a:r>
          </a:p>
          <a:p>
            <a:r>
              <a:rPr lang="en-US" altLang="en-US" smtClean="0">
                <a:latin typeface="Arial" pitchFamily="34" charset="0"/>
              </a:rPr>
              <a:t>SAT Math	550		471			490</a:t>
            </a:r>
          </a:p>
          <a:p>
            <a:r>
              <a:rPr lang="en-US" altLang="en-US" smtClean="0">
                <a:latin typeface="Arial" pitchFamily="34" charset="0"/>
              </a:rPr>
              <a:t>SAT Reading	500		456			460</a:t>
            </a:r>
          </a:p>
          <a:p>
            <a:r>
              <a:rPr lang="en-US" altLang="en-US" smtClean="0">
                <a:latin typeface="Arial" pitchFamily="34" charset="0"/>
              </a:rPr>
              <a:t>ACT Math	23		19			20</a:t>
            </a:r>
          </a:p>
          <a:p>
            <a:r>
              <a:rPr lang="en-US" altLang="en-US" smtClean="0">
                <a:latin typeface="Arial" pitchFamily="34" charset="0"/>
              </a:rPr>
              <a:t>ACT English	22		18			19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*National Assessment Governing Board, November 2012	</a:t>
            </a: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5539161-8C46-488D-BED2-2439C9999EFE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Test	CSU Readiness Cut score	National Mean Readiness Cut score*	CSU Conditionally Ready Cut score</a:t>
            </a:r>
          </a:p>
          <a:p>
            <a:r>
              <a:rPr lang="en-US" altLang="en-US" smtClean="0">
                <a:latin typeface="Arial" pitchFamily="34" charset="0"/>
              </a:rPr>
              <a:t>SAT Math	550		471			490</a:t>
            </a:r>
          </a:p>
          <a:p>
            <a:r>
              <a:rPr lang="en-US" altLang="en-US" smtClean="0">
                <a:latin typeface="Arial" pitchFamily="34" charset="0"/>
              </a:rPr>
              <a:t>SAT Reading	500		456			460</a:t>
            </a:r>
          </a:p>
          <a:p>
            <a:r>
              <a:rPr lang="en-US" altLang="en-US" smtClean="0">
                <a:latin typeface="Arial" pitchFamily="34" charset="0"/>
              </a:rPr>
              <a:t>ACT Math	23		19			20</a:t>
            </a:r>
          </a:p>
          <a:p>
            <a:r>
              <a:rPr lang="en-US" altLang="en-US" smtClean="0">
                <a:latin typeface="Arial" pitchFamily="34" charset="0"/>
              </a:rPr>
              <a:t>ACT English	22		18			19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*National Assessment Governing Board, November 2012	</a:t>
            </a: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B4975519-C443-47EB-A005-9F35DE44E7B0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Test	CSU Readiness Cut score	National Mean Readiness Cut score*	CSU Conditionally Ready Cut score</a:t>
            </a:r>
          </a:p>
          <a:p>
            <a:r>
              <a:rPr lang="en-US" altLang="en-US" smtClean="0">
                <a:latin typeface="Arial" pitchFamily="34" charset="0"/>
              </a:rPr>
              <a:t>SAT Math	550		471			490</a:t>
            </a:r>
          </a:p>
          <a:p>
            <a:r>
              <a:rPr lang="en-US" altLang="en-US" smtClean="0">
                <a:latin typeface="Arial" pitchFamily="34" charset="0"/>
              </a:rPr>
              <a:t>SAT Reading	500		456			460</a:t>
            </a:r>
          </a:p>
          <a:p>
            <a:r>
              <a:rPr lang="en-US" altLang="en-US" smtClean="0">
                <a:latin typeface="Arial" pitchFamily="34" charset="0"/>
              </a:rPr>
              <a:t>ACT Math	23		19			20</a:t>
            </a:r>
          </a:p>
          <a:p>
            <a:r>
              <a:rPr lang="en-US" altLang="en-US" smtClean="0">
                <a:latin typeface="Arial" pitchFamily="34" charset="0"/>
              </a:rPr>
              <a:t>ACT English	22		18			19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*National Assessment Governing Board, November 2012	</a:t>
            </a: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A681E2CC-9BEF-46C2-BB34-0BCE1BB4D5D1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Remind counselors that students who are not ready in English and take the ERWC will not exempt them!!!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B8DB5BB3-79FE-498A-ADB0-11423B03B255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Test	CSU Readiness Cut score	National Mean Readiness Cut score*	CSU Conditionally Ready Cut score</a:t>
            </a:r>
          </a:p>
          <a:p>
            <a:r>
              <a:rPr lang="en-US" altLang="en-US" smtClean="0">
                <a:latin typeface="Arial" pitchFamily="34" charset="0"/>
              </a:rPr>
              <a:t>SAT Math	550		471			490</a:t>
            </a:r>
          </a:p>
          <a:p>
            <a:r>
              <a:rPr lang="en-US" altLang="en-US" smtClean="0">
                <a:latin typeface="Arial" pitchFamily="34" charset="0"/>
              </a:rPr>
              <a:t>SAT Reading	500		456			460</a:t>
            </a:r>
          </a:p>
          <a:p>
            <a:r>
              <a:rPr lang="en-US" altLang="en-US" smtClean="0">
                <a:latin typeface="Arial" pitchFamily="34" charset="0"/>
              </a:rPr>
              <a:t>ACT Math	23		19			20</a:t>
            </a:r>
          </a:p>
          <a:p>
            <a:r>
              <a:rPr lang="en-US" altLang="en-US" smtClean="0">
                <a:latin typeface="Arial" pitchFamily="34" charset="0"/>
              </a:rPr>
              <a:t>ACT English	22		18			19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*National Assessment Governing Board, November 2012	</a:t>
            </a: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D8BF4488-D050-45A4-B048-A271252D5A9B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Test	CSU Readiness Cut score	National Mean Readiness Cut score*	CSU Conditionally Ready Cut score</a:t>
            </a:r>
          </a:p>
          <a:p>
            <a:r>
              <a:rPr lang="en-US" altLang="en-US" smtClean="0">
                <a:latin typeface="Arial" pitchFamily="34" charset="0"/>
              </a:rPr>
              <a:t>SAT Math	550		471			490</a:t>
            </a:r>
          </a:p>
          <a:p>
            <a:r>
              <a:rPr lang="en-US" altLang="en-US" smtClean="0">
                <a:latin typeface="Arial" pitchFamily="34" charset="0"/>
              </a:rPr>
              <a:t>SAT Reading	500		456			460</a:t>
            </a:r>
          </a:p>
          <a:p>
            <a:r>
              <a:rPr lang="en-US" altLang="en-US" smtClean="0">
                <a:latin typeface="Arial" pitchFamily="34" charset="0"/>
              </a:rPr>
              <a:t>ACT Math	23		19			20</a:t>
            </a:r>
          </a:p>
          <a:p>
            <a:r>
              <a:rPr lang="en-US" altLang="en-US" smtClean="0">
                <a:latin typeface="Arial" pitchFamily="34" charset="0"/>
              </a:rPr>
              <a:t>ACT English	22		18			19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*National Assessment Governing Board, November 2012	</a:t>
            </a: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12F241-6E5B-49BE-8CDD-128369652555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C45E7A5-5F10-42D4-8284-1869A9F842E3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Test	CSU Readiness Cut score	National Mean Readiness Cut score*	CSU Conditionally Ready Cut score</a:t>
            </a:r>
          </a:p>
          <a:p>
            <a:r>
              <a:rPr lang="en-US" altLang="en-US" smtClean="0">
                <a:latin typeface="Arial" pitchFamily="34" charset="0"/>
              </a:rPr>
              <a:t>SAT Math	550		471			490</a:t>
            </a:r>
          </a:p>
          <a:p>
            <a:r>
              <a:rPr lang="en-US" altLang="en-US" smtClean="0">
                <a:latin typeface="Arial" pitchFamily="34" charset="0"/>
              </a:rPr>
              <a:t>SAT Reading	500		456			460</a:t>
            </a:r>
          </a:p>
          <a:p>
            <a:r>
              <a:rPr lang="en-US" altLang="en-US" smtClean="0">
                <a:latin typeface="Arial" pitchFamily="34" charset="0"/>
              </a:rPr>
              <a:t>ACT Math	23		19			20</a:t>
            </a:r>
          </a:p>
          <a:p>
            <a:r>
              <a:rPr lang="en-US" altLang="en-US" smtClean="0">
                <a:latin typeface="Arial" pitchFamily="34" charset="0"/>
              </a:rPr>
              <a:t>ACT English	22		18			19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*National Assessment Governing Board, November 2012	</a:t>
            </a:r>
          </a:p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BB697F9C-57D2-4D73-8DAA-42DB0D395EBB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CSU Early Assessment &amp; TRIO Programs: Maximizing our Resources for Access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HACU 2007</a:t>
            </a: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538163"/>
            <a:ext cx="5719762" cy="4289425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The 79 TRIO programs include all TRIO (SSS, McNair, UB, etc.)</a:t>
            </a:r>
          </a:p>
          <a:p>
            <a:pPr eaLnBrk="1" hangingPunct="1"/>
            <a:r>
              <a:rPr lang="en-US" altLang="en-US" smtClean="0">
                <a:latin typeface="Arial" pitchFamily="34" charset="0"/>
              </a:rPr>
              <a:t>Please confirm the campus host, particularly maritime – Verified all campuses have at least 1 TRIO Program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D170ABA-15CD-4A4D-A5B4-45EB18C52439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200" b="1" smtClean="0">
                <a:latin typeface="Arial" pitchFamily="34" charset="0"/>
              </a:rPr>
              <a:t>The California State University</a:t>
            </a:r>
          </a:p>
          <a:p>
            <a:pPr eaLnBrk="1" hangingPunct="1"/>
            <a:r>
              <a:rPr lang="en-US" altLang="en-US" sz="1200" b="1" smtClean="0">
                <a:latin typeface="Arial" pitchFamily="34" charset="0"/>
              </a:rPr>
              <a:t>www.calstate.edu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D8B87FE-5EF1-4FF2-8394-F1BA107FF3BE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This is the content readiness policy for English and math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BAEA327F-FB0F-4836-A6B0-B89B96B43798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Setting Achievement Level Descriptors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6C8A70BD-C96A-4597-AEBC-DD14EEC7132E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ea typeface="ＭＳ Ｐゴシック" charset="0"/>
              </a:rPr>
              <a:t>The pilot was completed this past spring, with almost 1 million students participating nationwide.  In the spring of 2014, 2.5 million students will participate in the field test.  Over 1,000 K-12 teachers and higher education faculty will also participate as reviewers.</a:t>
            </a:r>
          </a:p>
          <a:p>
            <a:pPr>
              <a:defRPr/>
            </a:pPr>
            <a:r>
              <a:rPr lang="en-US" dirty="0" smtClean="0">
                <a:solidFill>
                  <a:schemeClr val="tx2"/>
                </a:solidFill>
                <a:ea typeface="ＭＳ Ｐゴシック" charset="0"/>
              </a:rPr>
              <a:t>In the summer of 2014, the process of standard-setting will occur—the task of determining what actual test score correlates with what achievement level descriptor.</a:t>
            </a: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3CFDAAD-D5B7-4E1E-8418-95111E968497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874BA2F0-AF72-4BE9-83C6-FD9F99A3826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The QTR is available through the new CAASPP Order management system.  District Test Coordinators will have access to this.</a:t>
            </a:r>
          </a:p>
          <a:p>
            <a:endParaRPr lang="en-US" altLang="en-US" smtClean="0">
              <a:latin typeface="Arial" pitchFamily="34" charset="0"/>
            </a:endParaRPr>
          </a:p>
          <a:p>
            <a:r>
              <a:rPr lang="en-US" altLang="en-US" smtClean="0">
                <a:latin typeface="Arial" pitchFamily="34" charset="0"/>
              </a:rPr>
              <a:t>We normally send the CD rom in August with your files, but this year, CDE was going to wait until a later date.  So we created a condensed file through QTR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8B2A02DE-A3E6-4371-89E9-7EE530562054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Alpine County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Lake Tahoe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Willows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Klamath-Trinity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Death Valley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Maricopa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Taft Union High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San Marino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Manhattan Beach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Mendocino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Big Sur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Calistoga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Coronado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Warner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Lincoln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Lammersville Joint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Healdsburg Unified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Keyes Union</a:t>
            </a:r>
          </a:p>
          <a:p>
            <a:pPr>
              <a:defRPr/>
            </a:pPr>
            <a:r>
              <a:rPr lang="en-US" sz="1200" dirty="0" smtClean="0">
                <a:latin typeface="+mn-lt"/>
                <a:ea typeface="+mn-ea"/>
                <a:cs typeface="+mn-cs"/>
              </a:rPr>
              <a:t>Oak Park Unified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D03402E7-F67C-40F1-8EF3-EE7C506204CB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 userDrawn="1"/>
        </p:nvSpPr>
        <p:spPr bwMode="auto">
          <a:xfrm>
            <a:off x="0" y="1981200"/>
            <a:ext cx="9144000" cy="2895600"/>
          </a:xfrm>
          <a:prstGeom prst="rect">
            <a:avLst/>
          </a:prstGeom>
          <a:solidFill>
            <a:srgbClr val="CF1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chemeClr val="accent1"/>
              </a:solidFill>
            </a:endParaRPr>
          </a:p>
        </p:txBody>
      </p:sp>
      <p:sp>
        <p:nvSpPr>
          <p:cNvPr id="3" name="Rectangle 28"/>
          <p:cNvSpPr>
            <a:spLocks noChangeArrowheads="1"/>
          </p:cNvSpPr>
          <p:nvPr userDrawn="1"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" name="Rectangle 29"/>
          <p:cNvSpPr>
            <a:spLocks noChangeArrowheads="1"/>
          </p:cNvSpPr>
          <p:nvPr userDrawn="1"/>
        </p:nvSpPr>
        <p:spPr bwMode="auto">
          <a:xfrm>
            <a:off x="0" y="48006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485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C3364-FDCE-4E2C-A0F5-9B815CBD0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9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B04F-0C01-4AAC-B1B7-3ACD17B8F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2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A0503-98F5-45EA-A677-AC4D4215CD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2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965D8-F255-45F3-827C-F3FC11155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8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909E7-DBCB-414D-890B-A95523A9A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75D6A-81B7-4224-80C0-DDA605F4C7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2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2A6CC-C81B-4F48-8E8C-7AEBA4ED79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5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1D7AD-4BC2-4DC3-91CA-866702019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6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63719-35A0-4C85-9D7A-E389F4AC4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8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EB7EC-A0E1-4FF5-84FE-4FE3F20284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6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00050"/>
            <a:ext cx="3579812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010C76C9-1EB2-4E87-AA9F-4328270AA6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CF142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b="0" dirty="0" smtClean="0">
              <a:solidFill>
                <a:schemeClr val="accent1"/>
              </a:solidFill>
            </a:endParaRPr>
          </a:p>
        </p:txBody>
      </p:sp>
      <p:sp>
        <p:nvSpPr>
          <p:cNvPr id="1033" name="Line 37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rgbClr val="746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800">
          <a:solidFill>
            <a:schemeClr val="bg2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/>
        <a:buChar char="•"/>
        <a:defRPr sz="2600">
          <a:solidFill>
            <a:schemeClr val="bg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bg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Font typeface="Times"/>
        <a:buChar char="•"/>
        <a:defRPr sz="2000">
          <a:solidFill>
            <a:schemeClr val="bg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bg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cardenas@calstate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p.edu/agguide/updating-your-course-list/2015-16/index.html" TargetMode="External"/><Relationship Id="rId2" Type="http://schemas.openxmlformats.org/officeDocument/2006/relationships/hyperlink" Target="http://www.smarterbalanced.org/achievement-leve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e.ca.gov/re/cc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362200"/>
            <a:ext cx="7772400" cy="1676400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solidFill>
                  <a:schemeClr val="bg1"/>
                </a:solidFill>
              </a:rPr>
              <a:t>CSU EAP Transition to Smarter Balanced Assessments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mtClean="0">
                <a:solidFill>
                  <a:schemeClr val="bg1"/>
                </a:solidFill>
              </a:rPr>
              <a:t>CenCal PDS</a:t>
            </a:r>
            <a:br>
              <a:rPr lang="en-US" altLang="en-US" smtClean="0">
                <a:solidFill>
                  <a:schemeClr val="bg1"/>
                </a:solidFill>
              </a:rPr>
            </a:br>
            <a:r>
              <a:rPr lang="en-US" altLang="en-US" smtClean="0">
                <a:solidFill>
                  <a:schemeClr val="bg1"/>
                </a:solidFill>
              </a:rPr>
              <a:t>Fall 2014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05400"/>
            <a:ext cx="6400800" cy="1371600"/>
          </a:xfrm>
        </p:spPr>
        <p:txBody>
          <a:bodyPr/>
          <a:lstStyle/>
          <a:p>
            <a:pPr marL="0" indent="0" algn="ctr" eaLnBrk="1" hangingPunct="1">
              <a:buFont typeface="Times"/>
              <a:buNone/>
            </a:pPr>
            <a:r>
              <a:rPr lang="en-US" altLang="en-US" sz="1800" i="1" smtClean="0"/>
              <a:t>Carolina Cardenas</a:t>
            </a:r>
          </a:p>
          <a:p>
            <a:pPr marL="0" indent="0" algn="ctr" eaLnBrk="1" hangingPunct="1">
              <a:buFont typeface="Times"/>
              <a:buNone/>
            </a:pPr>
            <a:r>
              <a:rPr lang="en-US" altLang="en-US" sz="1800" i="1" smtClean="0"/>
              <a:t>Director, Academic Outreach &amp; Early Assessment</a:t>
            </a:r>
          </a:p>
          <a:p>
            <a:pPr marL="0" indent="0" algn="ctr" eaLnBrk="1" hangingPunct="1">
              <a:buFont typeface="Times"/>
              <a:buNone/>
            </a:pPr>
            <a:r>
              <a:rPr lang="en-US" altLang="en-US" sz="1800" i="1" smtClean="0">
                <a:hlinkClick r:id="rId4"/>
              </a:rPr>
              <a:t>ccardenas@calstate.edu</a:t>
            </a:r>
            <a:endParaRPr lang="en-US" altLang="en-US" sz="1800" i="1" smtClean="0"/>
          </a:p>
          <a:p>
            <a:pPr marL="0" indent="0" algn="ctr" eaLnBrk="1" hangingPunct="1">
              <a:buFont typeface="Times"/>
              <a:buNone/>
            </a:pPr>
            <a:r>
              <a:rPr lang="en-US" altLang="en-US" sz="1800" i="1" smtClean="0"/>
              <a:t>(562) 951-4724</a:t>
            </a:r>
          </a:p>
          <a:p>
            <a:pPr marL="0" indent="0" algn="ctr" eaLnBrk="1" hangingPunct="1">
              <a:buFont typeface="Times"/>
              <a:buNone/>
            </a:pPr>
            <a:endParaRPr lang="en-US" altLang="en-US" sz="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Transition to 2015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Smarter Balanced Consortium is in the process of recommending achievement level cut scores.</a:t>
            </a:r>
          </a:p>
          <a:p>
            <a:pPr>
              <a:defRPr/>
            </a:pPr>
            <a:r>
              <a:rPr lang="en-US" altLang="en-US" dirty="0" smtClean="0"/>
              <a:t>Achievement levels, when endorsed by faculty, will be used for EAP results.</a:t>
            </a:r>
          </a:p>
          <a:p>
            <a:pPr>
              <a:defRPr/>
            </a:pPr>
            <a:r>
              <a:rPr lang="en-US" altLang="en-US" dirty="0" smtClean="0"/>
              <a:t>The new EAP system will continue to provide grade eleven students an early indication of readiness for college-level work in English and mathematics.</a:t>
            </a:r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Transition to 2015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r>
              <a:rPr lang="en-US" altLang="en-US" smtClean="0"/>
              <a:t>Spring 2015: CDE will operationalize Smarter Balanced assessments as part of the new CAASPP system.</a:t>
            </a:r>
          </a:p>
          <a:p>
            <a:r>
              <a:rPr lang="en-US" altLang="en-US" smtClean="0"/>
              <a:t>CAASPP will assess students in English and mathematics.</a:t>
            </a:r>
          </a:p>
          <a:p>
            <a:r>
              <a:rPr lang="en-US" altLang="en-US" smtClean="0"/>
              <a:t>CAASPP grade eleven exams will provide a college content readiness result by the end of the junior year.</a:t>
            </a:r>
          </a:p>
          <a:p>
            <a:r>
              <a:rPr lang="en-US" altLang="en-US" smtClean="0"/>
              <a:t>CSU anticipates using CAASPP as the “new” EAP.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Transition to 2015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CSU EAP structure will remain the same</a:t>
            </a:r>
          </a:p>
          <a:p>
            <a:pPr>
              <a:defRPr/>
            </a:pPr>
            <a:r>
              <a:rPr lang="en-US" altLang="en-US" dirty="0" smtClean="0"/>
              <a:t>CSU will continue to:</a:t>
            </a:r>
          </a:p>
          <a:p>
            <a:pPr lvl="1">
              <a:defRPr/>
            </a:pPr>
            <a:r>
              <a:rPr lang="en-US" altLang="en-US" dirty="0" smtClean="0"/>
              <a:t>provide ready and conditional ready exemptions in English and mathematics</a:t>
            </a:r>
          </a:p>
          <a:p>
            <a:pPr lvl="1">
              <a:defRPr/>
            </a:pPr>
            <a:r>
              <a:rPr lang="en-US" altLang="en-US" dirty="0" smtClean="0"/>
              <a:t>provide professional development for educators in ERWC and mathematics;</a:t>
            </a:r>
          </a:p>
          <a:p>
            <a:pPr lvl="1">
              <a:defRPr/>
            </a:pPr>
            <a:r>
              <a:rPr lang="en-US" altLang="en-US" dirty="0" smtClean="0"/>
              <a:t>encourage students to use the 12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grade year proactively; and,</a:t>
            </a:r>
          </a:p>
          <a:p>
            <a:pPr lvl="1">
              <a:defRPr/>
            </a:pPr>
            <a:r>
              <a:rPr lang="en-US" altLang="en-US" dirty="0" smtClean="0"/>
              <a:t>provide outreach and information to schools via the EAP coordinators</a:t>
            </a:r>
            <a:r>
              <a:rPr lang="en-US" altLang="en-US" dirty="0"/>
              <a:t>.</a:t>
            </a:r>
            <a:endParaRPr lang="en-US" altLang="en-US" dirty="0" smtClean="0"/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r>
              <a:rPr lang="en-US" altLang="en-US" smtClean="0"/>
              <a:t>Challenges for 2015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Achievement Level Descriptor “cut scores” will be determined until November 6, 2014.</a:t>
            </a:r>
          </a:p>
          <a:p>
            <a:pPr>
              <a:defRPr/>
            </a:pPr>
            <a:r>
              <a:rPr lang="en-US" dirty="0" smtClean="0"/>
              <a:t>CSU faculty must agree to the adopted “cut scores” by the SBAC.</a:t>
            </a:r>
          </a:p>
          <a:p>
            <a:pPr>
              <a:defRPr/>
            </a:pPr>
            <a:r>
              <a:rPr lang="en-US" dirty="0" smtClean="0"/>
              <a:t>CSU is currently working with all faculty groups on the adoption process.</a:t>
            </a:r>
          </a:p>
          <a:p>
            <a:pPr>
              <a:defRPr/>
            </a:pPr>
            <a:r>
              <a:rPr lang="en-US" dirty="0" smtClean="0"/>
              <a:t>Students will still need to release the results to the CSU and/or a participating community college.</a:t>
            </a:r>
          </a:p>
          <a:p>
            <a:pPr marL="0" indent="0">
              <a:buFont typeface="Time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r>
              <a:rPr lang="en-US" altLang="en-US" smtClean="0"/>
              <a:t>Additional Pathway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Due to the </a:t>
            </a:r>
            <a:r>
              <a:rPr lang="en-US" altLang="en-US" dirty="0" smtClean="0"/>
              <a:t>transition to the new CCSS curriculum, change in test structure, and difficulty of the assessment, CSU anticipates fewer students will demonstrate readiness.</a:t>
            </a:r>
          </a:p>
          <a:p>
            <a:pPr>
              <a:defRPr/>
            </a:pPr>
            <a:r>
              <a:rPr lang="en-US" altLang="en-US" dirty="0" smtClean="0"/>
              <a:t>This may increase the number of students needing remediation and to take placement tests.</a:t>
            </a:r>
          </a:p>
          <a:p>
            <a:pPr>
              <a:defRPr/>
            </a:pPr>
            <a:r>
              <a:rPr lang="en-US" altLang="en-US" dirty="0" smtClean="0"/>
              <a:t>CSU </a:t>
            </a:r>
            <a:r>
              <a:rPr lang="en-US" altLang="en-US" dirty="0"/>
              <a:t>wants to ensure all students receive a fair assessment of their college readiness status. </a:t>
            </a:r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r>
              <a:rPr lang="en-US" altLang="en-US" smtClean="0"/>
              <a:t>Additional Pathway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CSU currently has </a:t>
            </a:r>
            <a:r>
              <a:rPr lang="en-US" altLang="en-US" dirty="0" smtClean="0"/>
              <a:t>a </a:t>
            </a:r>
            <a:r>
              <a:rPr lang="en-US" altLang="en-US" i="1" u="sng" dirty="0" smtClean="0"/>
              <a:t>Determination of Competence in English and Mathematics </a:t>
            </a:r>
            <a:r>
              <a:rPr lang="en-US" altLang="en-US" dirty="0" smtClean="0"/>
              <a:t>policy that uses </a:t>
            </a:r>
            <a:r>
              <a:rPr lang="en-US" altLang="en-US" dirty="0"/>
              <a:t>SAT/ACT scores. 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Beginning </a:t>
            </a:r>
            <a:r>
              <a:rPr lang="en-US" altLang="en-US" dirty="0"/>
              <a:t>in </a:t>
            </a:r>
            <a:r>
              <a:rPr lang="en-US" altLang="en-US" dirty="0" smtClean="0"/>
              <a:t>spring 2015</a:t>
            </a:r>
            <a:r>
              <a:rPr lang="en-US" altLang="en-US" dirty="0"/>
              <a:t>, CSU will </a:t>
            </a:r>
            <a:r>
              <a:rPr lang="en-US" altLang="en-US" dirty="0" smtClean="0"/>
              <a:t>also use </a:t>
            </a:r>
            <a:r>
              <a:rPr lang="en-US" altLang="en-US" dirty="0"/>
              <a:t>SAT/ACT results to </a:t>
            </a:r>
            <a:r>
              <a:rPr lang="en-US" altLang="en-US" dirty="0" smtClean="0"/>
              <a:t>indicate a conditional college-readiness status in  English and mathematics.</a:t>
            </a:r>
          </a:p>
          <a:p>
            <a:pPr>
              <a:defRPr/>
            </a:pPr>
            <a:r>
              <a:rPr lang="en-US" altLang="en-US" dirty="0" smtClean="0"/>
              <a:t>This allows for students to be placed in appropriate senior year English and/or mathematics courses.</a:t>
            </a:r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altLang="en-US" sz="2800" smtClean="0"/>
              <a:t>Additional Pathway Using SAT/ACT SubScores for EAP Conditional Status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0" indent="0">
              <a:buFont typeface="Times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2209800"/>
          <a:ext cx="7620000" cy="4097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6603"/>
                <a:gridCol w="2793718"/>
                <a:gridCol w="2669679"/>
              </a:tblGrid>
              <a:tr h="20899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Test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Existing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CSU </a:t>
                      </a:r>
                      <a:r>
                        <a:rPr lang="en-US" sz="2400" dirty="0">
                          <a:effectLst/>
                        </a:rPr>
                        <a:t>Readiness Cut </a:t>
                      </a:r>
                      <a:r>
                        <a:rPr lang="en-US" sz="2400" dirty="0" smtClean="0">
                          <a:effectLst/>
                        </a:rPr>
                        <a:t>Score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(Exempt from ELM/EPT)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New CSU </a:t>
                      </a:r>
                      <a:r>
                        <a:rPr lang="en-US" sz="2400" u="sng" dirty="0">
                          <a:effectLst/>
                        </a:rPr>
                        <a:t>Conditionally</a:t>
                      </a:r>
                      <a:r>
                        <a:rPr lang="en-US" sz="2400" dirty="0">
                          <a:effectLst/>
                        </a:rPr>
                        <a:t> Ready Cut </a:t>
                      </a:r>
                      <a:r>
                        <a:rPr lang="en-US" sz="2400" dirty="0" smtClean="0">
                          <a:effectLst/>
                        </a:rPr>
                        <a:t>Score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(Conditionally Exempt from ELM/EPT)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</a:tr>
              <a:tr h="563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SAT Math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550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490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</a:tr>
              <a:tr h="5634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SAT Reading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500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460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</a:tr>
              <a:tr h="440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ACT Math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23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20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</a:tr>
              <a:tr h="4402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ACT English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22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19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28" marR="52128" marT="0" marB="0" anchor="ctr"/>
                </a:tc>
              </a:tr>
            </a:tbl>
          </a:graphicData>
        </a:graphic>
      </p:graphicFrame>
      <p:sp>
        <p:nvSpPr>
          <p:cNvPr id="18462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891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6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5pPr>
            <a:lvl6pPr eaLnBrk="0" hangingPunct="0">
              <a:buFont typeface="Times"/>
              <a:defRPr sz="20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6pPr>
            <a:lvl7pPr eaLnBrk="0" hangingPunct="0">
              <a:buFont typeface="Times"/>
              <a:defRPr sz="20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7pPr>
            <a:lvl8pPr eaLnBrk="0" hangingPunct="0">
              <a:buFont typeface="Times"/>
              <a:defRPr sz="20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8pPr>
            <a:lvl9pPr eaLnBrk="0" hangingPunct="0">
              <a:buFont typeface="Times"/>
              <a:defRPr sz="2000">
                <a:solidFill>
                  <a:schemeClr val="bg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CSU recommends students take ACT/SAT tests by the end of the junior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US" altLang="en-US" smtClean="0"/>
              <a:t>Meeting the Conditional Status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CSU will continue to use approved English and math courses to meet the EAP conditional status in the senior year.</a:t>
            </a:r>
            <a:endParaRPr lang="en-US" altLang="en-US" dirty="0"/>
          </a:p>
          <a:p>
            <a:pPr lvl="1">
              <a:defRPr/>
            </a:pPr>
            <a:r>
              <a:rPr lang="en-US" altLang="en-US" dirty="0" smtClean="0"/>
              <a:t>*English: ERWC, AP, Honors, IB</a:t>
            </a:r>
            <a:endParaRPr lang="en-US" altLang="en-US" dirty="0"/>
          </a:p>
          <a:p>
            <a:pPr lvl="1">
              <a:defRPr/>
            </a:pPr>
            <a:r>
              <a:rPr lang="en-US" altLang="en-US" dirty="0" smtClean="0"/>
              <a:t>Math: courses with Alg. II as a pre-requisite</a:t>
            </a:r>
          </a:p>
          <a:p>
            <a:pPr>
              <a:defRPr/>
            </a:pPr>
            <a:r>
              <a:rPr lang="en-US" altLang="en-US" dirty="0" smtClean="0"/>
              <a:t>Common Core Math </a:t>
            </a:r>
          </a:p>
          <a:p>
            <a:pPr lvl="1">
              <a:defRPr/>
            </a:pPr>
            <a:r>
              <a:rPr lang="en-US" altLang="en-US" dirty="0" smtClean="0"/>
              <a:t>CSU will also use adopted common core math sequences to meet the conditional status</a:t>
            </a:r>
          </a:p>
          <a:p>
            <a:pPr lvl="1">
              <a:defRPr/>
            </a:pPr>
            <a:r>
              <a:rPr lang="en-US" altLang="en-US" dirty="0" smtClean="0"/>
              <a:t>Courses above the Math III will qualify</a:t>
            </a:r>
          </a:p>
          <a:p>
            <a:pPr>
              <a:defRPr/>
            </a:pPr>
            <a:r>
              <a:rPr lang="en-US" altLang="en-US" dirty="0" smtClean="0"/>
              <a:t>Courses must have been adopted through the UC Doorways process (a-g CMP).</a:t>
            </a:r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US" altLang="en-US" smtClean="0"/>
              <a:t>Example 1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Student earns an Achievement Level Descriptor (ALD) of 1 or 2 (not ready) in English</a:t>
            </a:r>
          </a:p>
          <a:p>
            <a:pPr>
              <a:defRPr/>
            </a:pPr>
            <a:r>
              <a:rPr lang="en-US" altLang="en-US" dirty="0" smtClean="0"/>
              <a:t>However, receives a 480 on SAT Reading</a:t>
            </a:r>
          </a:p>
          <a:p>
            <a:pPr lvl="1">
              <a:defRPr/>
            </a:pPr>
            <a:r>
              <a:rPr lang="en-US" altLang="en-US" dirty="0" smtClean="0"/>
              <a:t> (or a 20 on ACT English.)</a:t>
            </a:r>
          </a:p>
          <a:p>
            <a:pPr lvl="1">
              <a:defRPr/>
            </a:pPr>
            <a:r>
              <a:rPr lang="en-US" altLang="en-US" dirty="0" smtClean="0"/>
              <a:t>Student will be considered conditional ready in English and must take appropriate senior year English course, earn a grade of C or higher, to maintain exemption from taking the CSU English Placement Test.</a:t>
            </a:r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US" altLang="en-US" smtClean="0"/>
              <a:t>Example 2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Student earns an ALD of 2 (not ready) in math</a:t>
            </a:r>
          </a:p>
          <a:p>
            <a:pPr>
              <a:defRPr/>
            </a:pPr>
            <a:r>
              <a:rPr lang="en-US" altLang="en-US" dirty="0" smtClean="0"/>
              <a:t> However, receives a 510 on SAT Math.</a:t>
            </a:r>
          </a:p>
          <a:p>
            <a:pPr lvl="1">
              <a:defRPr/>
            </a:pPr>
            <a:r>
              <a:rPr lang="en-US" altLang="en-US" dirty="0"/>
              <a:t>Student will be considered conditional </a:t>
            </a:r>
            <a:r>
              <a:rPr lang="en-US" altLang="en-US" dirty="0" smtClean="0"/>
              <a:t>ready in math and </a:t>
            </a:r>
            <a:r>
              <a:rPr lang="en-US" altLang="en-US" dirty="0"/>
              <a:t>must take appropriate </a:t>
            </a:r>
            <a:r>
              <a:rPr lang="en-US" altLang="en-US" dirty="0" smtClean="0"/>
              <a:t>senior level math course, earn </a:t>
            </a:r>
            <a:r>
              <a:rPr lang="en-US" altLang="en-US" dirty="0"/>
              <a:t>a grade of C or higher,</a:t>
            </a:r>
            <a:r>
              <a:rPr lang="en-US" altLang="en-US" dirty="0" smtClean="0"/>
              <a:t> to maintain exemption from taking the CSU Entry Level Math test.</a:t>
            </a:r>
            <a:endParaRPr lang="en-US" altLang="en-US" dirty="0"/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altLang="en-US" smtClean="0"/>
              <a:t>Smarter Balanced &amp; CAASPP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altLang="en-US" smtClean="0"/>
              <a:t>Smarter Balanced Assessment Consortia developed the assessments to be used by member states.</a:t>
            </a:r>
          </a:p>
          <a:p>
            <a:r>
              <a:rPr lang="en-US" altLang="en-US" smtClean="0"/>
              <a:t>California has renamed the new testing system California Assessment of Student Performance and Progress (CAASPP).</a:t>
            </a:r>
          </a:p>
          <a:p>
            <a:pPr lvl="1"/>
            <a:r>
              <a:rPr lang="en-US" altLang="en-US" smtClean="0"/>
              <a:t>Formerly known as STAR (Standardized Testing and Reporting)</a:t>
            </a:r>
          </a:p>
          <a:p>
            <a:r>
              <a:rPr lang="en-US" altLang="en-US" smtClean="0"/>
              <a:t>Smarter Balanced is working with the higher education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458200" cy="914400"/>
          </a:xfrm>
        </p:spPr>
        <p:txBody>
          <a:bodyPr/>
          <a:lstStyle/>
          <a:p>
            <a:pPr algn="ctr"/>
            <a:r>
              <a:rPr lang="en-US" altLang="en-US" sz="2400" smtClean="0"/>
              <a:t>Examples of Mathematics Sequences Which Fulfill the Subject “c” Requirement for Eligibility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11650"/>
          </a:xfrm>
        </p:spPr>
        <p:txBody>
          <a:bodyPr/>
          <a:lstStyle/>
          <a:p>
            <a:r>
              <a:rPr lang="en-US" altLang="en-US" sz="2000" smtClean="0"/>
              <a:t>Algebra I → Geometry → Mathematics III</a:t>
            </a:r>
          </a:p>
          <a:p>
            <a:r>
              <a:rPr lang="en-US" altLang="en-US" sz="2000" smtClean="0"/>
              <a:t>Mathematics I → Mathematics II → Mathematics III</a:t>
            </a:r>
          </a:p>
          <a:p>
            <a:r>
              <a:rPr lang="en-US" altLang="en-US" sz="2000" smtClean="0"/>
              <a:t>Mathematics I → Geometry → Algebra II</a:t>
            </a:r>
          </a:p>
          <a:p>
            <a:r>
              <a:rPr lang="en-US" altLang="en-US" sz="2000" smtClean="0"/>
              <a:t>Mathematics I → Geometry → Mathematics III</a:t>
            </a:r>
          </a:p>
          <a:p>
            <a:r>
              <a:rPr lang="en-US" altLang="en-US" sz="2000" smtClean="0"/>
              <a:t>Mathematics I → Mathematics II → Algebra II</a:t>
            </a:r>
          </a:p>
          <a:p>
            <a:r>
              <a:rPr lang="en-US" altLang="en-US" sz="2000" smtClean="0"/>
              <a:t>Geometry → Mathematics II → Mathematics III</a:t>
            </a:r>
          </a:p>
          <a:p>
            <a:r>
              <a:rPr lang="en-US" altLang="en-US" sz="2000" smtClean="0"/>
              <a:t>Mathematics I → Mathematics II → Advanced Mathematics</a:t>
            </a:r>
          </a:p>
          <a:p>
            <a:r>
              <a:rPr lang="en-US" altLang="en-US" sz="2000" smtClean="0"/>
              <a:t>Geometry → Mathematics III</a:t>
            </a:r>
          </a:p>
          <a:p>
            <a:r>
              <a:rPr lang="en-US" altLang="en-US" sz="2000" smtClean="0"/>
              <a:t>Mathematics II → Mathematics III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685800"/>
          </a:xfrm>
        </p:spPr>
        <p:txBody>
          <a:bodyPr/>
          <a:lstStyle/>
          <a:p>
            <a:r>
              <a:rPr lang="en-US" altLang="en-US" smtClean="0"/>
              <a:t>Resources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altLang="en-US" smtClean="0"/>
              <a:t>Achievement Level Setting, College Content-readiness Policy &amp; ALDs: </a:t>
            </a:r>
            <a:r>
              <a:rPr lang="en-US" altLang="en-US" smtClean="0">
                <a:hlinkClick r:id="rId2"/>
              </a:rPr>
              <a:t>www.smarterbalanced.org/achievement-levels/</a:t>
            </a:r>
            <a:endParaRPr lang="en-US" altLang="en-US" smtClean="0"/>
          </a:p>
          <a:p>
            <a:endParaRPr lang="en-US" altLang="en-US" sz="2000" smtClean="0"/>
          </a:p>
          <a:p>
            <a:r>
              <a:rPr lang="en-US" altLang="en-US" smtClean="0"/>
              <a:t>UC’s A-G Course Management Portal:  </a:t>
            </a:r>
            <a:r>
              <a:rPr lang="en-US" altLang="en-US" smtClean="0">
                <a:hlinkClick r:id="rId3"/>
              </a:rPr>
              <a:t>www.ucop.edu/agguide/updating-your-course-list/2015-16/index.html</a:t>
            </a:r>
            <a:endParaRPr lang="en-US" altLang="en-US" smtClean="0"/>
          </a:p>
          <a:p>
            <a:endParaRPr lang="en-US" altLang="en-US" sz="2000" smtClean="0"/>
          </a:p>
          <a:p>
            <a:r>
              <a:rPr lang="en-US" altLang="en-US" smtClean="0"/>
              <a:t>California Department of Education:  </a:t>
            </a:r>
            <a:r>
              <a:rPr lang="en-US" altLang="en-US" smtClean="0">
                <a:hlinkClick r:id="rId4"/>
              </a:rPr>
              <a:t>www.cde.ca.gov/re/cc/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CSU TRIO Programs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All 23 campuses host TRiO Programs</a:t>
            </a:r>
          </a:p>
          <a:p>
            <a:pPr eaLnBrk="1" hangingPunct="1"/>
            <a:r>
              <a:rPr lang="en-US" altLang="en-US" smtClean="0"/>
              <a:t>Over 28M in TRiO funds on CSU campuses</a:t>
            </a:r>
          </a:p>
          <a:p>
            <a:pPr eaLnBrk="1" hangingPunct="1"/>
            <a:r>
              <a:rPr lang="en-US" altLang="en-US" smtClean="0"/>
              <a:t>CSU campuses host </a:t>
            </a:r>
            <a:r>
              <a:rPr lang="en-US" altLang="en-US" smtClean="0">
                <a:solidFill>
                  <a:srgbClr val="C00000"/>
                </a:solidFill>
              </a:rPr>
              <a:t>87</a:t>
            </a:r>
            <a:r>
              <a:rPr lang="en-US" altLang="en-US" smtClean="0"/>
              <a:t> TRiO Programs</a:t>
            </a:r>
          </a:p>
          <a:p>
            <a:pPr lvl="1" eaLnBrk="1" hangingPunct="1"/>
            <a:r>
              <a:rPr lang="en-US" altLang="en-US" smtClean="0">
                <a:solidFill>
                  <a:srgbClr val="C00000"/>
                </a:solidFill>
              </a:rPr>
              <a:t>16</a:t>
            </a:r>
            <a:r>
              <a:rPr lang="en-US" altLang="en-US" smtClean="0"/>
              <a:t> – ETS (10,919)</a:t>
            </a:r>
          </a:p>
          <a:p>
            <a:pPr lvl="1" eaLnBrk="1" hangingPunct="1"/>
            <a:r>
              <a:rPr lang="en-US" altLang="en-US" smtClean="0">
                <a:solidFill>
                  <a:srgbClr val="C00000"/>
                </a:solidFill>
              </a:rPr>
              <a:t>37</a:t>
            </a:r>
            <a:r>
              <a:rPr lang="en-US" altLang="en-US" smtClean="0"/>
              <a:t> - UB and UBMS (2,093)</a:t>
            </a:r>
          </a:p>
          <a:p>
            <a:pPr lvl="1" eaLnBrk="1" hangingPunct="1"/>
            <a:r>
              <a:rPr lang="en-US" altLang="en-US" smtClean="0">
                <a:solidFill>
                  <a:srgbClr val="C00000"/>
                </a:solidFill>
              </a:rPr>
              <a:t>2</a:t>
            </a:r>
            <a:r>
              <a:rPr lang="en-US" altLang="en-US" smtClean="0"/>
              <a:t> – EOC (2,180)</a:t>
            </a:r>
          </a:p>
          <a:p>
            <a:pPr lvl="1" eaLnBrk="1" hangingPunct="1"/>
            <a:r>
              <a:rPr lang="en-US" altLang="en-US" smtClean="0">
                <a:solidFill>
                  <a:srgbClr val="C00000"/>
                </a:solidFill>
              </a:rPr>
              <a:t>24</a:t>
            </a:r>
            <a:r>
              <a:rPr lang="en-US" altLang="en-US" smtClean="0"/>
              <a:t> – SSS (5,289)</a:t>
            </a:r>
          </a:p>
          <a:p>
            <a:pPr lvl="1" eaLnBrk="1" hangingPunct="1"/>
            <a:r>
              <a:rPr lang="en-US" altLang="en-US" smtClean="0">
                <a:solidFill>
                  <a:srgbClr val="C00000"/>
                </a:solidFill>
              </a:rPr>
              <a:t>8</a:t>
            </a:r>
            <a:r>
              <a:rPr lang="en-US" altLang="en-US" smtClean="0"/>
              <a:t> – McNair (210)</a:t>
            </a:r>
          </a:p>
          <a:p>
            <a:pPr eaLnBrk="1" hangingPunct="1"/>
            <a:r>
              <a:rPr lang="en-US" altLang="en-US" smtClean="0"/>
              <a:t>Serve </a:t>
            </a:r>
            <a:r>
              <a:rPr lang="en-US" altLang="en-US" smtClean="0">
                <a:solidFill>
                  <a:srgbClr val="C00000"/>
                </a:solidFill>
              </a:rPr>
              <a:t>21</a:t>
            </a:r>
            <a:r>
              <a:rPr lang="en-US" altLang="en-US" smtClean="0"/>
              <a:t>K students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/>
          <p:cNvSpPr>
            <a:spLocks noChangeArrowheads="1"/>
          </p:cNvSpPr>
          <p:nvPr/>
        </p:nvSpPr>
        <p:spPr bwMode="auto">
          <a:xfrm>
            <a:off x="762000" y="54102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4950" indent="-234950" algn="ctr">
              <a:spcBef>
                <a:spcPct val="20000"/>
              </a:spcBef>
              <a:buFont typeface="Times"/>
              <a:buNone/>
            </a:pPr>
            <a:r>
              <a:rPr lang="en-US" altLang="en-US" sz="1200">
                <a:hlinkClick r:id="rId3"/>
              </a:rPr>
              <a:t>www.calstate.edu</a:t>
            </a:r>
            <a:endParaRPr lang="en-US" altLang="en-US" sz="1200"/>
          </a:p>
        </p:txBody>
      </p:sp>
      <p:pic>
        <p:nvPicPr>
          <p:cNvPr id="25603" name="Picture 23" descr="The California State Univers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r="732"/>
          <a:stretch>
            <a:fillRect/>
          </a:stretch>
        </p:blipFill>
        <p:spPr bwMode="auto">
          <a:xfrm>
            <a:off x="0" y="2008188"/>
            <a:ext cx="9145588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24"/>
          <p:cNvSpPr>
            <a:spLocks noChangeArrowheads="1"/>
          </p:cNvSpPr>
          <p:nvPr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05" name="Rectangle 25"/>
          <p:cNvSpPr>
            <a:spLocks noChangeArrowheads="1"/>
          </p:cNvSpPr>
          <p:nvPr/>
        </p:nvSpPr>
        <p:spPr bwMode="auto">
          <a:xfrm>
            <a:off x="0" y="4724400"/>
            <a:ext cx="9144000" cy="76200"/>
          </a:xfrm>
          <a:prstGeom prst="rect">
            <a:avLst/>
          </a:prstGeom>
          <a:solidFill>
            <a:srgbClr val="746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/>
          <a:lstStyle/>
          <a:p>
            <a:r>
              <a:rPr lang="en-US" altLang="en-US" smtClean="0"/>
              <a:t>Smarter Balanced Assessment Consortia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</p:spPr>
        <p:txBody>
          <a:bodyPr/>
          <a:lstStyle/>
          <a:p>
            <a:r>
              <a:rPr lang="en-US" altLang="en-US" smtClean="0"/>
              <a:t>Smarter Balanced developed a content readiness policy for English and mathematics.</a:t>
            </a:r>
          </a:p>
          <a:p>
            <a:r>
              <a:rPr lang="en-US" altLang="en-US" smtClean="0"/>
              <a:t>Member states have adopted the Content-Readiness Policy. </a:t>
            </a:r>
          </a:p>
          <a:p>
            <a:r>
              <a:rPr lang="en-US" altLang="en-US" smtClean="0"/>
              <a:t>Clarifies what is expected of students.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endParaRPr lang="en-US" altLang="en-US" smtClean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7200" y="1033463"/>
          <a:ext cx="8229600" cy="544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Acrobat Document" r:id="rId4" imgW="7543607" imgH="5829107" progId="AcroExch.Document.7">
                  <p:embed/>
                </p:oleObj>
              </mc:Choice>
              <mc:Fallback>
                <p:oleObj name="Acrobat Document" r:id="rId4" imgW="7543607" imgH="5829107" progId="AcroExch.Document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33463"/>
                        <a:ext cx="8229600" cy="544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endParaRPr lang="en-US" altLang="en-US" smtClean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150938" y="1698625"/>
          <a:ext cx="6765925" cy="445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Acrobat Document" r:id="rId4" imgW="7543607" imgH="5829107" progId="AcroExch.Document.7">
                  <p:embed/>
                </p:oleObj>
              </mc:Choice>
              <mc:Fallback>
                <p:oleObj name="Acrobat Document" r:id="rId4" imgW="7543607" imgH="5829107" progId="AcroExch.Document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1698625"/>
                        <a:ext cx="6765925" cy="445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Field Test </a:t>
            </a:r>
            <a:br>
              <a:rPr lang="en-US" altLang="en-US" sz="2800" smtClean="0"/>
            </a:br>
            <a:endParaRPr lang="en-US" alt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910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Times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  <a:ea typeface="ＭＳ Ｐゴシック" charset="0"/>
              </a:rPr>
              <a:t>CDE administered Field </a:t>
            </a:r>
            <a:r>
              <a:rPr lang="en-US" sz="2400" dirty="0">
                <a:solidFill>
                  <a:schemeClr val="tx2"/>
                </a:solidFill>
                <a:ea typeface="ＭＳ Ｐゴシック" charset="0"/>
              </a:rPr>
              <a:t>test in Spring </a:t>
            </a:r>
            <a:r>
              <a:rPr lang="en-US" sz="2400" dirty="0" smtClean="0">
                <a:solidFill>
                  <a:schemeClr val="tx2"/>
                </a:solidFill>
                <a:ea typeface="ＭＳ Ｐゴシック" charset="0"/>
              </a:rPr>
              <a:t>2014</a:t>
            </a:r>
          </a:p>
          <a:p>
            <a:pPr lvl="1">
              <a:defRPr/>
            </a:pPr>
            <a:r>
              <a:rPr lang="en-US" sz="2200" dirty="0">
                <a:solidFill>
                  <a:srgbClr val="000000"/>
                </a:solidFill>
              </a:rPr>
              <a:t>About 3.2 million California students were anticipated to participate in the Field Test</a:t>
            </a:r>
          </a:p>
          <a:p>
            <a:pPr marL="0" indent="0">
              <a:buFontTx/>
              <a:buNone/>
              <a:defRPr/>
            </a:pPr>
            <a:endParaRPr lang="en-US" sz="7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200" dirty="0">
                <a:solidFill>
                  <a:srgbClr val="000000"/>
                </a:solidFill>
              </a:rPr>
              <a:t>Approximately </a:t>
            </a:r>
            <a:r>
              <a:rPr lang="en-US" sz="2200" dirty="0"/>
              <a:t>3.19</a:t>
            </a:r>
            <a:r>
              <a:rPr lang="en-US" sz="2200" dirty="0">
                <a:solidFill>
                  <a:srgbClr val="000000"/>
                </a:solidFill>
              </a:rPr>
              <a:t> million students completed testing</a:t>
            </a:r>
          </a:p>
          <a:p>
            <a:pPr marL="0" indent="0">
              <a:buFontTx/>
              <a:buNone/>
              <a:defRPr/>
            </a:pPr>
            <a:endParaRPr lang="en-US" sz="7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200" dirty="0">
                <a:solidFill>
                  <a:srgbClr val="000000"/>
                </a:solidFill>
              </a:rPr>
              <a:t>Approximately 99% of students </a:t>
            </a:r>
            <a:r>
              <a:rPr lang="en-US" sz="2200" dirty="0" smtClean="0">
                <a:solidFill>
                  <a:srgbClr val="000000"/>
                </a:solidFill>
              </a:rPr>
              <a:t>completed testing</a:t>
            </a:r>
            <a:endParaRPr lang="en-US" sz="220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  <a:defRPr/>
            </a:pPr>
            <a:endParaRPr lang="en-US" sz="7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200" dirty="0">
                <a:solidFill>
                  <a:srgbClr val="000000"/>
                </a:solidFill>
              </a:rPr>
              <a:t>Accounts for more than 73 percent of all Smarter Balanced testing 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200" dirty="0" smtClean="0">
                <a:solidFill>
                  <a:srgbClr val="000000"/>
                </a:solidFill>
                <a:ea typeface="ＭＳ Ｐゴシック" charset="0"/>
              </a:rPr>
              <a:t>Focus groups provided feedback in July</a:t>
            </a:r>
          </a:p>
          <a:p>
            <a:pPr lvl="1">
              <a:defRPr/>
            </a:pPr>
            <a:endParaRPr lang="en-US" sz="2400" dirty="0">
              <a:solidFill>
                <a:schemeClr val="tx2"/>
              </a:solidFill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762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EAP Spring 2014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4343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CDE administered the Smarter Balanced field test and the English and mathematics EAP CST to grade eleven students.</a:t>
            </a:r>
          </a:p>
          <a:p>
            <a:pPr marL="0" indent="0">
              <a:buFont typeface="Times"/>
              <a:buNone/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This was the last year of EAP testing in its current configuration.</a:t>
            </a:r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762000"/>
          </a:xfrm>
        </p:spPr>
        <p:txBody>
          <a:bodyPr/>
          <a:lstStyle/>
          <a:p>
            <a:r>
              <a:rPr lang="en-US" altLang="en-US" smtClean="0"/>
              <a:t>EAP Spring 2014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altLang="en-US" smtClean="0"/>
              <a:t>Students who opted to participate in the 2014 EAP</a:t>
            </a:r>
          </a:p>
          <a:p>
            <a:pPr marL="635000" lvl="2" indent="-234950">
              <a:buClr>
                <a:srgbClr val="FF0000"/>
              </a:buClr>
            </a:pPr>
            <a:r>
              <a:rPr lang="en-US" altLang="en-US" smtClean="0"/>
              <a:t>received a 2014 EAP Score Report with EAP results only, from the district.</a:t>
            </a:r>
          </a:p>
          <a:p>
            <a:pPr marL="635000" lvl="2" indent="-234950">
              <a:buClr>
                <a:srgbClr val="FF0000"/>
              </a:buClr>
            </a:pPr>
            <a:endParaRPr lang="en-US" altLang="en-US" smtClean="0"/>
          </a:p>
          <a:p>
            <a:pPr marL="234950" lvl="1" indent="-234950">
              <a:buClrTx/>
            </a:pPr>
            <a:r>
              <a:rPr lang="en-US" altLang="en-US" sz="2800" smtClean="0"/>
              <a:t>School districts received a District Roster and CD Rom with student EAP results.</a:t>
            </a:r>
          </a:p>
          <a:p>
            <a:pPr marL="234950" lvl="1" indent="-234950">
              <a:buClrTx/>
            </a:pPr>
            <a:r>
              <a:rPr lang="en-US" altLang="en-US" sz="2800" smtClean="0"/>
              <a:t>Schools may download a reduced file available through QTR (Quick Turnaround Reporting).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Tests Update - 2014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altLang="en-US" smtClean="0"/>
              <a:t>Educational Testing Service reported 90 percent sign ups for the grade 11 EAP.</a:t>
            </a:r>
          </a:p>
          <a:p>
            <a:r>
              <a:rPr lang="en-US" altLang="en-US" smtClean="0"/>
              <a:t>Approximately 335K grade eleven students participated in the 2014 EAP.</a:t>
            </a:r>
          </a:p>
          <a:p>
            <a:r>
              <a:rPr lang="en-US" altLang="en-US" smtClean="0"/>
              <a:t>This is about 50K less students than the previous year.</a:t>
            </a:r>
          </a:p>
          <a:p>
            <a:r>
              <a:rPr lang="en-US" altLang="en-US" smtClean="0"/>
              <a:t>However, results not as 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SU COLORS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C00000"/>
      </a:accent1>
      <a:accent2>
        <a:srgbClr val="C1C1E7"/>
      </a:accent2>
      <a:accent3>
        <a:srgbClr val="FFFFFF"/>
      </a:accent3>
      <a:accent4>
        <a:srgbClr val="000000"/>
      </a:accent4>
      <a:accent5>
        <a:srgbClr val="404D72"/>
      </a:accent5>
      <a:accent6>
        <a:srgbClr val="746F66"/>
      </a:accent6>
      <a:hlink>
        <a:srgbClr val="002060"/>
      </a:hlink>
      <a:folHlink>
        <a:srgbClr val="63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75695E"/>
        </a:dk2>
        <a:lt2>
          <a:srgbClr val="000000"/>
        </a:lt2>
        <a:accent1>
          <a:srgbClr val="CF142B"/>
        </a:accent1>
        <a:accent2>
          <a:srgbClr val="0A4567"/>
        </a:accent2>
        <a:accent3>
          <a:srgbClr val="FFFFFF"/>
        </a:accent3>
        <a:accent4>
          <a:srgbClr val="000000"/>
        </a:accent4>
        <a:accent5>
          <a:srgbClr val="E4AAAC"/>
        </a:accent5>
        <a:accent6>
          <a:srgbClr val="083E5D"/>
        </a:accent6>
        <a:hlink>
          <a:srgbClr val="C5AC81"/>
        </a:hlink>
        <a:folHlink>
          <a:srgbClr val="8B7F7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FEBA1DE7A98449F5ED1B5E8795F5C" ma:contentTypeVersion="3" ma:contentTypeDescription="Create a new document." ma:contentTypeScope="" ma:versionID="6be7fddf711f2552d681be95e147693a">
  <xsd:schema xmlns:xsd="http://www.w3.org/2001/XMLSchema" xmlns:xs="http://www.w3.org/2001/XMLSchema" xmlns:p="http://schemas.microsoft.com/office/2006/metadata/properties" xmlns:ns1="http://schemas.microsoft.com/sharepoint/v3" xmlns:ns2="c8cd16cf-b28a-4d08-8e2d-9d89ab9eec4e" targetNamespace="http://schemas.microsoft.com/office/2006/metadata/properties" ma:root="true" ma:fieldsID="3a55a0fdaa81a4f092188cd1337dc2c0" ns1:_="" ns2:_="">
    <xsd:import namespace="http://schemas.microsoft.com/sharepoint/v3"/>
    <xsd:import namespace="c8cd16cf-b28a-4d08-8e2d-9d89ab9eec4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d16cf-b28a-4d08-8e2d-9d89ab9eec4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F9E928-43F0-4EDE-AACF-B233EA93DC0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BBE5763-14B4-4B7B-AA5C-7705327AF68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BA75686-2896-4C40-B757-D1050E0C3FB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CF4DAF4-9479-4FD5-8883-AA0E0E82B8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8cd16cf-b28a-4d08-8e2d-9d89ab9eec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E30F20F0-500F-4EEE-AF5E-E8F3A57677BA}">
  <ds:schemaRefs>
    <ds:schemaRef ds:uri="http://www.w3.org/XML/1998/namespace"/>
    <ds:schemaRef ds:uri="http://purl.org/dc/elements/1.1/"/>
    <ds:schemaRef ds:uri="c8cd16cf-b28a-4d08-8e2d-9d89ab9eec4e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10819</TotalTime>
  <Words>1505</Words>
  <Application>Microsoft Office PowerPoint</Application>
  <PresentationFormat>On-screen Show (4:3)</PresentationFormat>
  <Paragraphs>276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MS PGothic</vt:lpstr>
      <vt:lpstr>Times</vt:lpstr>
      <vt:lpstr>Calibri</vt:lpstr>
      <vt:lpstr>Times New Roman</vt:lpstr>
      <vt:lpstr>Default Design</vt:lpstr>
      <vt:lpstr>Adobe Acrobat Document</vt:lpstr>
      <vt:lpstr>CSU EAP Transition to Smarter Balanced Assessments CenCal PDS Fall 2014 </vt:lpstr>
      <vt:lpstr>Smarter Balanced &amp; CAASPP</vt:lpstr>
      <vt:lpstr>Smarter Balanced Assessment Consortia</vt:lpstr>
      <vt:lpstr>PowerPoint Presentation</vt:lpstr>
      <vt:lpstr>PowerPoint Presentation</vt:lpstr>
      <vt:lpstr>Field Test  </vt:lpstr>
      <vt:lpstr>EAP Spring 2014</vt:lpstr>
      <vt:lpstr>EAP Spring 2014</vt:lpstr>
      <vt:lpstr>Tests Update - 2014</vt:lpstr>
      <vt:lpstr>Transition to 2015</vt:lpstr>
      <vt:lpstr>Transition to 2015</vt:lpstr>
      <vt:lpstr>Transition to 2015</vt:lpstr>
      <vt:lpstr>Challenges for 2015 Implementation</vt:lpstr>
      <vt:lpstr>Additional Pathway</vt:lpstr>
      <vt:lpstr>Additional Pathway</vt:lpstr>
      <vt:lpstr>Additional Pathway Using SAT/ACT SubScores for EAP Conditional Status</vt:lpstr>
      <vt:lpstr>Meeting the Conditional Status</vt:lpstr>
      <vt:lpstr>Example 1</vt:lpstr>
      <vt:lpstr>Example 2</vt:lpstr>
      <vt:lpstr>Examples of Mathematics Sequences Which Fulfill the Subject “c” Requirement for Eligibility</vt:lpstr>
      <vt:lpstr>Resources</vt:lpstr>
      <vt:lpstr>CSU TRIO Programs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Nathan</dc:creator>
  <cp:lastModifiedBy>Ricardo Marmolejo</cp:lastModifiedBy>
  <cp:revision>263</cp:revision>
  <cp:lastPrinted>2014-08-01T23:46:23Z</cp:lastPrinted>
  <dcterms:created xsi:type="dcterms:W3CDTF">2000-10-09T15:40:46Z</dcterms:created>
  <dcterms:modified xsi:type="dcterms:W3CDTF">2014-10-27T17:57:24Z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AVUMZTVTVJW5-267-15</vt:lpwstr>
  </property>
  <property fmtid="{D5CDD505-2E9C-101B-9397-08002B2CF9AE}" pid="3" name="_dlc_DocIdItemGuid">
    <vt:lpwstr>f815a83d-8466-499a-b2a4-a68afc3a7dc9</vt:lpwstr>
  </property>
  <property fmtid="{D5CDD505-2E9C-101B-9397-08002B2CF9AE}" pid="4" name="_dlc_DocIdUrl">
    <vt:lpwstr>https://csyou.calstate.edu/Divisions-Orgs/URA/copy-center/_layouts/DocIdRedir.aspx?ID=AVUMZTVTVJW5-267-15, AVUMZTVTVJW5-267-15</vt:lpwstr>
  </property>
</Properties>
</file>