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8" r:id="rId3"/>
    <p:sldId id="289" r:id="rId4"/>
    <p:sldId id="290" r:id="rId5"/>
    <p:sldId id="292" r:id="rId6"/>
    <p:sldId id="313" r:id="rId7"/>
    <p:sldId id="294" r:id="rId8"/>
    <p:sldId id="295" r:id="rId9"/>
    <p:sldId id="296" r:id="rId10"/>
    <p:sldId id="297" r:id="rId11"/>
    <p:sldId id="298" r:id="rId12"/>
    <p:sldId id="300" r:id="rId13"/>
    <p:sldId id="301" r:id="rId14"/>
    <p:sldId id="304" r:id="rId15"/>
    <p:sldId id="302" r:id="rId16"/>
    <p:sldId id="303" r:id="rId17"/>
    <p:sldId id="305" r:id="rId18"/>
    <p:sldId id="306" r:id="rId19"/>
    <p:sldId id="309" r:id="rId20"/>
    <p:sldId id="310" r:id="rId21"/>
    <p:sldId id="31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0B9EB-D42A-41B4-9BBC-90F46F0132B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AA976A-A5B4-415F-B256-98A52E3DC1F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/>
            <a:t>Information Sharing</a:t>
          </a:r>
          <a:endParaRPr lang="en-US" sz="2400" dirty="0"/>
        </a:p>
      </dgm:t>
    </dgm:pt>
    <dgm:pt modelId="{9D27C193-7008-4D7A-A60A-2A8A580E31B8}" type="parTrans" cxnId="{E2C73453-128B-430A-A668-29F03955B7C8}">
      <dgm:prSet/>
      <dgm:spPr/>
      <dgm:t>
        <a:bodyPr/>
        <a:lstStyle/>
        <a:p>
          <a:endParaRPr lang="en-US"/>
        </a:p>
      </dgm:t>
    </dgm:pt>
    <dgm:pt modelId="{96737B0B-F3A2-4B19-B297-0663240BD036}" type="sibTrans" cxnId="{E2C73453-128B-430A-A668-29F03955B7C8}">
      <dgm:prSet/>
      <dgm:spPr/>
      <dgm:t>
        <a:bodyPr/>
        <a:lstStyle/>
        <a:p>
          <a:endParaRPr lang="en-US"/>
        </a:p>
      </dgm:t>
    </dgm:pt>
    <dgm:pt modelId="{BDA5E6C6-B047-4825-A0A5-F769183C0B6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Lobbying</a:t>
          </a:r>
          <a:endParaRPr lang="en-US" dirty="0"/>
        </a:p>
      </dgm:t>
    </dgm:pt>
    <dgm:pt modelId="{C1AA2110-796B-4197-830D-15658760EBC6}" type="parTrans" cxnId="{8459E73B-59F4-4A1C-B193-937F46D1BA87}">
      <dgm:prSet/>
      <dgm:spPr/>
      <dgm:t>
        <a:bodyPr/>
        <a:lstStyle/>
        <a:p>
          <a:endParaRPr lang="en-US"/>
        </a:p>
      </dgm:t>
    </dgm:pt>
    <dgm:pt modelId="{F1211CE8-4AC3-4DCA-82C5-2E7DA75F2932}" type="sibTrans" cxnId="{8459E73B-59F4-4A1C-B193-937F46D1BA87}">
      <dgm:prSet/>
      <dgm:spPr/>
      <dgm:t>
        <a:bodyPr/>
        <a:lstStyle/>
        <a:p>
          <a:endParaRPr lang="en-US"/>
        </a:p>
      </dgm:t>
    </dgm:pt>
    <dgm:pt modelId="{27C5A3A9-D563-49BE-86DC-FD69E90B61D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Political Activity</a:t>
          </a:r>
          <a:endParaRPr lang="en-US" dirty="0"/>
        </a:p>
      </dgm:t>
    </dgm:pt>
    <dgm:pt modelId="{806139BF-86F4-4575-A2E1-9B34F0205297}" type="parTrans" cxnId="{F312A892-20AD-424D-9258-870D6AE1A9F1}">
      <dgm:prSet/>
      <dgm:spPr/>
      <dgm:t>
        <a:bodyPr/>
        <a:lstStyle/>
        <a:p>
          <a:endParaRPr lang="en-US"/>
        </a:p>
      </dgm:t>
    </dgm:pt>
    <dgm:pt modelId="{70AC9033-C016-4E4A-B409-E8679CF6021D}" type="sibTrans" cxnId="{F312A892-20AD-424D-9258-870D6AE1A9F1}">
      <dgm:prSet/>
      <dgm:spPr/>
      <dgm:t>
        <a:bodyPr/>
        <a:lstStyle/>
        <a:p>
          <a:endParaRPr lang="en-US"/>
        </a:p>
      </dgm:t>
    </dgm:pt>
    <dgm:pt modelId="{71ABF065-3FD1-4475-BDCA-0C4CA14DB3DB}" type="pres">
      <dgm:prSet presAssocID="{EA60B9EB-D42A-41B4-9BBC-90F46F0132B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A27D9-A8C0-40FB-ABED-AE454B0AA894}" type="pres">
      <dgm:prSet presAssocID="{EA60B9EB-D42A-41B4-9BBC-90F46F0132B5}" presName="cycle" presStyleCnt="0"/>
      <dgm:spPr/>
    </dgm:pt>
    <dgm:pt modelId="{458F47EB-3FF3-46AA-BD61-9316E16C5C89}" type="pres">
      <dgm:prSet presAssocID="{EA60B9EB-D42A-41B4-9BBC-90F46F0132B5}" presName="centerShape" presStyleCnt="0"/>
      <dgm:spPr/>
    </dgm:pt>
    <dgm:pt modelId="{2EB5EB5D-FF34-40E0-BA1C-0C6D13C4E720}" type="pres">
      <dgm:prSet presAssocID="{EA60B9EB-D42A-41B4-9BBC-90F46F0132B5}" presName="connSite" presStyleLbl="node1" presStyleIdx="0" presStyleCnt="4"/>
      <dgm:spPr/>
    </dgm:pt>
    <dgm:pt modelId="{31AB0D3B-254E-4B72-BAD2-D921343FE0DE}" type="pres">
      <dgm:prSet presAssocID="{EA60B9EB-D42A-41B4-9BBC-90F46F0132B5}" presName="visible" presStyleLbl="node1" presStyleIdx="0" presStyleCnt="4" custScaleX="128832" custScaleY="98217" custLinFactNeighborX="630"/>
      <dgm:spPr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</dgm:pt>
    <dgm:pt modelId="{14947071-80B9-41C9-8EAC-85C1FD44F343}" type="pres">
      <dgm:prSet presAssocID="{9D27C193-7008-4D7A-A60A-2A8A580E31B8}" presName="Name25" presStyleLbl="parChTrans1D1" presStyleIdx="0" presStyleCnt="3"/>
      <dgm:spPr/>
      <dgm:t>
        <a:bodyPr/>
        <a:lstStyle/>
        <a:p>
          <a:endParaRPr lang="en-US"/>
        </a:p>
      </dgm:t>
    </dgm:pt>
    <dgm:pt modelId="{0BD97F71-3014-4DCF-9B6C-2709A0988E3C}" type="pres">
      <dgm:prSet presAssocID="{72AA976A-A5B4-415F-B256-98A52E3DC1FB}" presName="node" presStyleCnt="0"/>
      <dgm:spPr/>
    </dgm:pt>
    <dgm:pt modelId="{12CF77A9-3063-437A-A82E-BFD5932ED00A}" type="pres">
      <dgm:prSet presAssocID="{72AA976A-A5B4-415F-B256-98A52E3DC1FB}" presName="parentNode" presStyleLbl="node1" presStyleIdx="1" presStyleCnt="4" custScaleX="141387" custScaleY="123632" custLinFactNeighborX="44694" custLinFactNeighborY="-4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03029-3A3B-4D32-B522-202182EB64E0}" type="pres">
      <dgm:prSet presAssocID="{72AA976A-A5B4-415F-B256-98A52E3DC1F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CA39B-B77C-4189-A7DF-1B759FE4C5A4}" type="pres">
      <dgm:prSet presAssocID="{C1AA2110-796B-4197-830D-15658760EBC6}" presName="Name25" presStyleLbl="parChTrans1D1" presStyleIdx="1" presStyleCnt="3"/>
      <dgm:spPr/>
      <dgm:t>
        <a:bodyPr/>
        <a:lstStyle/>
        <a:p>
          <a:endParaRPr lang="en-US"/>
        </a:p>
      </dgm:t>
    </dgm:pt>
    <dgm:pt modelId="{82FB257F-BB33-4542-9C59-D761C0438EB7}" type="pres">
      <dgm:prSet presAssocID="{BDA5E6C6-B047-4825-A0A5-F769183C0B6F}" presName="node" presStyleCnt="0"/>
      <dgm:spPr/>
    </dgm:pt>
    <dgm:pt modelId="{57A52E68-FA4F-49F8-9B8F-C513276F5063}" type="pres">
      <dgm:prSet presAssocID="{BDA5E6C6-B047-4825-A0A5-F769183C0B6F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7D431-1805-476E-8571-F5C656362CBE}" type="pres">
      <dgm:prSet presAssocID="{BDA5E6C6-B047-4825-A0A5-F769183C0B6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1C9FA-B353-41C7-AAB3-252C7C0456C3}" type="pres">
      <dgm:prSet presAssocID="{806139BF-86F4-4575-A2E1-9B34F0205297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36D7479-804A-42F6-87AF-63C661B1429F}" type="pres">
      <dgm:prSet presAssocID="{27C5A3A9-D563-49BE-86DC-FD69E90B61D0}" presName="node" presStyleCnt="0"/>
      <dgm:spPr/>
    </dgm:pt>
    <dgm:pt modelId="{CD732290-BF32-46F7-A7C1-C463188539EF}" type="pres">
      <dgm:prSet presAssocID="{27C5A3A9-D563-49BE-86DC-FD69E90B61D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53628-3EB7-48B7-9A49-0F474B772C61}" type="pres">
      <dgm:prSet presAssocID="{27C5A3A9-D563-49BE-86DC-FD69E90B61D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16126F-D421-4828-83BD-329862EEA42D}" type="presOf" srcId="{C1AA2110-796B-4197-830D-15658760EBC6}" destId="{34ECA39B-B77C-4189-A7DF-1B759FE4C5A4}" srcOrd="0" destOrd="0" presId="urn:microsoft.com/office/officeart/2005/8/layout/radial2"/>
    <dgm:cxn modelId="{F312A892-20AD-424D-9258-870D6AE1A9F1}" srcId="{EA60B9EB-D42A-41B4-9BBC-90F46F0132B5}" destId="{27C5A3A9-D563-49BE-86DC-FD69E90B61D0}" srcOrd="2" destOrd="0" parTransId="{806139BF-86F4-4575-A2E1-9B34F0205297}" sibTransId="{70AC9033-C016-4E4A-B409-E8679CF6021D}"/>
    <dgm:cxn modelId="{9A37CB2F-75AD-4622-826E-07A289766967}" type="presOf" srcId="{72AA976A-A5B4-415F-B256-98A52E3DC1FB}" destId="{12CF77A9-3063-437A-A82E-BFD5932ED00A}" srcOrd="0" destOrd="0" presId="urn:microsoft.com/office/officeart/2005/8/layout/radial2"/>
    <dgm:cxn modelId="{BACCC074-A308-4998-A83A-B1B4A04FA241}" type="presOf" srcId="{806139BF-86F4-4575-A2E1-9B34F0205297}" destId="{2521C9FA-B353-41C7-AAB3-252C7C0456C3}" srcOrd="0" destOrd="0" presId="urn:microsoft.com/office/officeart/2005/8/layout/radial2"/>
    <dgm:cxn modelId="{D09FCD4B-C732-47DC-9E59-2A6D06CDDB48}" type="presOf" srcId="{27C5A3A9-D563-49BE-86DC-FD69E90B61D0}" destId="{CD732290-BF32-46F7-A7C1-C463188539EF}" srcOrd="0" destOrd="0" presId="urn:microsoft.com/office/officeart/2005/8/layout/radial2"/>
    <dgm:cxn modelId="{8459E73B-59F4-4A1C-B193-937F46D1BA87}" srcId="{EA60B9EB-D42A-41B4-9BBC-90F46F0132B5}" destId="{BDA5E6C6-B047-4825-A0A5-F769183C0B6F}" srcOrd="1" destOrd="0" parTransId="{C1AA2110-796B-4197-830D-15658760EBC6}" sibTransId="{F1211CE8-4AC3-4DCA-82C5-2E7DA75F2932}"/>
    <dgm:cxn modelId="{9A7906E2-CCB9-41BF-95B2-DFC3A5C0D0C2}" type="presOf" srcId="{EA60B9EB-D42A-41B4-9BBC-90F46F0132B5}" destId="{71ABF065-3FD1-4475-BDCA-0C4CA14DB3DB}" srcOrd="0" destOrd="0" presId="urn:microsoft.com/office/officeart/2005/8/layout/radial2"/>
    <dgm:cxn modelId="{8C9E5E91-52FF-469B-AEEE-FB8B6E3CF360}" type="presOf" srcId="{9D27C193-7008-4D7A-A60A-2A8A580E31B8}" destId="{14947071-80B9-41C9-8EAC-85C1FD44F343}" srcOrd="0" destOrd="0" presId="urn:microsoft.com/office/officeart/2005/8/layout/radial2"/>
    <dgm:cxn modelId="{481CD89E-CFB4-46E2-A5B7-DC5CFCEA1982}" type="presOf" srcId="{BDA5E6C6-B047-4825-A0A5-F769183C0B6F}" destId="{57A52E68-FA4F-49F8-9B8F-C513276F5063}" srcOrd="0" destOrd="0" presId="urn:microsoft.com/office/officeart/2005/8/layout/radial2"/>
    <dgm:cxn modelId="{E2C73453-128B-430A-A668-29F03955B7C8}" srcId="{EA60B9EB-D42A-41B4-9BBC-90F46F0132B5}" destId="{72AA976A-A5B4-415F-B256-98A52E3DC1FB}" srcOrd="0" destOrd="0" parTransId="{9D27C193-7008-4D7A-A60A-2A8A580E31B8}" sibTransId="{96737B0B-F3A2-4B19-B297-0663240BD036}"/>
    <dgm:cxn modelId="{DBE53FBA-DD20-4785-A2B1-81626B5D6DAE}" type="presParOf" srcId="{71ABF065-3FD1-4475-BDCA-0C4CA14DB3DB}" destId="{AC8A27D9-A8C0-40FB-ABED-AE454B0AA894}" srcOrd="0" destOrd="0" presId="urn:microsoft.com/office/officeart/2005/8/layout/radial2"/>
    <dgm:cxn modelId="{001EF0FB-26D5-4CA3-B33C-E38E6236B416}" type="presParOf" srcId="{AC8A27D9-A8C0-40FB-ABED-AE454B0AA894}" destId="{458F47EB-3FF3-46AA-BD61-9316E16C5C89}" srcOrd="0" destOrd="0" presId="urn:microsoft.com/office/officeart/2005/8/layout/radial2"/>
    <dgm:cxn modelId="{00307AFA-FDA6-41A8-946E-7AD0C932B4A3}" type="presParOf" srcId="{458F47EB-3FF3-46AA-BD61-9316E16C5C89}" destId="{2EB5EB5D-FF34-40E0-BA1C-0C6D13C4E720}" srcOrd="0" destOrd="0" presId="urn:microsoft.com/office/officeart/2005/8/layout/radial2"/>
    <dgm:cxn modelId="{F3E691A2-9149-4126-A9EF-11BF971E5FF3}" type="presParOf" srcId="{458F47EB-3FF3-46AA-BD61-9316E16C5C89}" destId="{31AB0D3B-254E-4B72-BAD2-D921343FE0DE}" srcOrd="1" destOrd="0" presId="urn:microsoft.com/office/officeart/2005/8/layout/radial2"/>
    <dgm:cxn modelId="{6878B92B-8FB1-43AD-9CEB-1B8A9054116F}" type="presParOf" srcId="{AC8A27D9-A8C0-40FB-ABED-AE454B0AA894}" destId="{14947071-80B9-41C9-8EAC-85C1FD44F343}" srcOrd="1" destOrd="0" presId="urn:microsoft.com/office/officeart/2005/8/layout/radial2"/>
    <dgm:cxn modelId="{00A14FC0-4A10-4821-B6CF-8CCC903315E9}" type="presParOf" srcId="{AC8A27D9-A8C0-40FB-ABED-AE454B0AA894}" destId="{0BD97F71-3014-4DCF-9B6C-2709A0988E3C}" srcOrd="2" destOrd="0" presId="urn:microsoft.com/office/officeart/2005/8/layout/radial2"/>
    <dgm:cxn modelId="{5165C3A0-BF83-4819-8C80-AF2904E39CAD}" type="presParOf" srcId="{0BD97F71-3014-4DCF-9B6C-2709A0988E3C}" destId="{12CF77A9-3063-437A-A82E-BFD5932ED00A}" srcOrd="0" destOrd="0" presId="urn:microsoft.com/office/officeart/2005/8/layout/radial2"/>
    <dgm:cxn modelId="{00848519-E1E7-489A-9F58-C6FB98BCA148}" type="presParOf" srcId="{0BD97F71-3014-4DCF-9B6C-2709A0988E3C}" destId="{E7903029-3A3B-4D32-B522-202182EB64E0}" srcOrd="1" destOrd="0" presId="urn:microsoft.com/office/officeart/2005/8/layout/radial2"/>
    <dgm:cxn modelId="{CE30BA78-671E-4D60-8CDB-86DCB9D0EC57}" type="presParOf" srcId="{AC8A27D9-A8C0-40FB-ABED-AE454B0AA894}" destId="{34ECA39B-B77C-4189-A7DF-1B759FE4C5A4}" srcOrd="3" destOrd="0" presId="urn:microsoft.com/office/officeart/2005/8/layout/radial2"/>
    <dgm:cxn modelId="{3BA3364A-2C1D-42B3-AFF9-E5428FD23ABA}" type="presParOf" srcId="{AC8A27D9-A8C0-40FB-ABED-AE454B0AA894}" destId="{82FB257F-BB33-4542-9C59-D761C0438EB7}" srcOrd="4" destOrd="0" presId="urn:microsoft.com/office/officeart/2005/8/layout/radial2"/>
    <dgm:cxn modelId="{5F7B33CE-D90A-446D-A3BD-0C546314EFFE}" type="presParOf" srcId="{82FB257F-BB33-4542-9C59-D761C0438EB7}" destId="{57A52E68-FA4F-49F8-9B8F-C513276F5063}" srcOrd="0" destOrd="0" presId="urn:microsoft.com/office/officeart/2005/8/layout/radial2"/>
    <dgm:cxn modelId="{A1D033A5-D142-4080-A57A-A7BC9CDCAE1B}" type="presParOf" srcId="{82FB257F-BB33-4542-9C59-D761C0438EB7}" destId="{EC57D431-1805-476E-8571-F5C656362CBE}" srcOrd="1" destOrd="0" presId="urn:microsoft.com/office/officeart/2005/8/layout/radial2"/>
    <dgm:cxn modelId="{C7B64555-4366-46AA-B072-99FB557A3CC9}" type="presParOf" srcId="{AC8A27D9-A8C0-40FB-ABED-AE454B0AA894}" destId="{2521C9FA-B353-41C7-AAB3-252C7C0456C3}" srcOrd="5" destOrd="0" presId="urn:microsoft.com/office/officeart/2005/8/layout/radial2"/>
    <dgm:cxn modelId="{F4DA9E8F-0F2F-4569-91B8-30D5365B0500}" type="presParOf" srcId="{AC8A27D9-A8C0-40FB-ABED-AE454B0AA894}" destId="{336D7479-804A-42F6-87AF-63C661B1429F}" srcOrd="6" destOrd="0" presId="urn:microsoft.com/office/officeart/2005/8/layout/radial2"/>
    <dgm:cxn modelId="{B946799E-B445-4992-8A92-1F3F2183D589}" type="presParOf" srcId="{336D7479-804A-42F6-87AF-63C661B1429F}" destId="{CD732290-BF32-46F7-A7C1-C463188539EF}" srcOrd="0" destOrd="0" presId="urn:microsoft.com/office/officeart/2005/8/layout/radial2"/>
    <dgm:cxn modelId="{1AB84AD6-9715-45D4-89CB-D1BE7FC7895C}" type="presParOf" srcId="{336D7479-804A-42F6-87AF-63C661B1429F}" destId="{61F53628-3EB7-48B7-9A49-0F474B772C6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1C9FA-B353-41C7-AAB3-252C7C0456C3}">
      <dsp:nvSpPr>
        <dsp:cNvPr id="0" name=""/>
        <dsp:cNvSpPr/>
      </dsp:nvSpPr>
      <dsp:spPr>
        <a:xfrm rot="2563792">
          <a:off x="2952360" y="3941549"/>
          <a:ext cx="824790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824790" y="27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CA39B-B77C-4189-A7DF-1B759FE4C5A4}">
      <dsp:nvSpPr>
        <dsp:cNvPr id="0" name=""/>
        <dsp:cNvSpPr/>
      </dsp:nvSpPr>
      <dsp:spPr>
        <a:xfrm>
          <a:off x="3061826" y="2808888"/>
          <a:ext cx="918158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918158" y="27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47071-80B9-41C9-8EAC-85C1FD44F343}">
      <dsp:nvSpPr>
        <dsp:cNvPr id="0" name=""/>
        <dsp:cNvSpPr/>
      </dsp:nvSpPr>
      <dsp:spPr>
        <a:xfrm rot="19471695">
          <a:off x="2954112" y="1814251"/>
          <a:ext cx="1160716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1160716" y="278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B0D3B-254E-4B72-BAD2-D921343FE0DE}">
      <dsp:nvSpPr>
        <dsp:cNvPr id="0" name=""/>
        <dsp:cNvSpPr/>
      </dsp:nvSpPr>
      <dsp:spPr>
        <a:xfrm>
          <a:off x="456019" y="1541307"/>
          <a:ext cx="3398368" cy="259079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F77A9-3063-437A-A82E-BFD5932ED00A}">
      <dsp:nvSpPr>
        <dsp:cNvPr id="0" name=""/>
        <dsp:cNvSpPr/>
      </dsp:nvSpPr>
      <dsp:spPr>
        <a:xfrm>
          <a:off x="3755606" y="-91107"/>
          <a:ext cx="2237728" cy="195672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Information Sharing</a:t>
          </a:r>
          <a:endParaRPr lang="en-US" sz="2400" kern="1200" dirty="0"/>
        </a:p>
      </dsp:txBody>
      <dsp:txXfrm>
        <a:off x="4083314" y="195448"/>
        <a:ext cx="1582312" cy="1383610"/>
      </dsp:txXfrm>
    </dsp:sp>
    <dsp:sp modelId="{57A52E68-FA4F-49F8-9B8F-C513276F5063}">
      <dsp:nvSpPr>
        <dsp:cNvPr id="0" name=""/>
        <dsp:cNvSpPr/>
      </dsp:nvSpPr>
      <dsp:spPr>
        <a:xfrm>
          <a:off x="3979984" y="2045356"/>
          <a:ext cx="1582697" cy="158269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Lobbying</a:t>
          </a:r>
          <a:endParaRPr lang="en-US" sz="2300" kern="1200" dirty="0"/>
        </a:p>
      </dsp:txBody>
      <dsp:txXfrm>
        <a:off x="4211765" y="2277137"/>
        <a:ext cx="1119135" cy="1119135"/>
      </dsp:txXfrm>
    </dsp:sp>
    <dsp:sp modelId="{CD732290-BF32-46F7-A7C1-C463188539EF}">
      <dsp:nvSpPr>
        <dsp:cNvPr id="0" name=""/>
        <dsp:cNvSpPr/>
      </dsp:nvSpPr>
      <dsp:spPr>
        <a:xfrm>
          <a:off x="3457630" y="3994809"/>
          <a:ext cx="1582697" cy="158269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Political Activity</a:t>
          </a:r>
          <a:endParaRPr lang="en-US" sz="2300" kern="1200" dirty="0"/>
        </a:p>
      </dsp:txBody>
      <dsp:txXfrm>
        <a:off x="3689411" y="4226590"/>
        <a:ext cx="1119135" cy="1119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538F-BBE6-4D27-B8D8-4672C29A647D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F437-8194-4DA1-8519-FB63285DA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ADA8-B45F-4545-93E1-8AD2B2038872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DABA-1AC7-438B-A95B-947CD64B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1D32-0A7D-4AF4-98EE-881F59697559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013A-6478-40DB-B40D-1E1D41A65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947A-35A7-47BC-A1FB-FB56647E374B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A60C-E375-45E2-9936-AD7D02D1A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3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DFB2-68B1-4AE7-8BBC-69A8A8788721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968E-DBA4-4829-AAE8-7E211D791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AD22-9713-47D2-9425-B3700BE2A56F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4033-504B-4EC5-866F-DEF2DC0A7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7E118-B969-43E9-984B-EE2C9B6604B8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AD057-C1DD-46D2-A454-380623D33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4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26A3-4BD2-4055-9749-3B5284280002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CEB8-ECA6-46F8-B450-2C5B54600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E597-830B-499B-BC32-1FEBF2428CE1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F2E4-014E-4DD6-85D9-1A8D8F2C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AFC5-AFE3-4A55-A981-77AEDADB2352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F22F2-543E-491D-92A4-97C7AA871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0166-4BCD-4BF7-94C8-83F47D1B8627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8F4A7-AD0D-4C33-A4BB-5165E4FE1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6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42688-88E4-416A-8081-7153BD43A985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5EDB-E45F-42F4-AE78-9C79973EE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B0E0AC-108A-4394-AB14-399C7209F402}" type="datetimeFigureOut">
              <a:rPr lang="en-US"/>
              <a:pPr>
                <a:defRPr/>
              </a:pPr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51B91-D8B4-4A2C-804E-83138DA6D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facebook.com/councilforopportunityineducation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://www.coenet.us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hyperlink" Target="http://www.twitter.com/COETal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haj\Desktop\Blackboard-psd109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12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 idx="4294967295"/>
          </p:nvPr>
        </p:nvSpPr>
        <p:spPr>
          <a:xfrm>
            <a:off x="679450" y="1676400"/>
            <a:ext cx="7772400" cy="222885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  <a:latin typeface="Comic Sans MS" pitchFamily="66" charset="0"/>
              </a:rPr>
              <a:t>Advocacy 101</a:t>
            </a:r>
            <a:br>
              <a:rPr lang="en-US" altLang="en-US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altLang="en-U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52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z="2400" smtClean="0">
                <a:solidFill>
                  <a:schemeClr val="bg1"/>
                </a:solidFill>
                <a:latin typeface="joeHand 2"/>
              </a:rPr>
              <a:t>Heath Alexander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z="2400" smtClean="0">
                <a:solidFill>
                  <a:schemeClr val="bg1"/>
                </a:solidFill>
                <a:latin typeface="joeHand 2"/>
              </a:rPr>
              <a:t>CenCal WESTOP PDS 2014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z="2400" smtClean="0">
                <a:solidFill>
                  <a:schemeClr val="bg1"/>
                </a:solidFill>
                <a:latin typeface="joeHand 2"/>
              </a:rPr>
              <a:t>Fresno,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371600"/>
          </a:xfrm>
        </p:spPr>
        <p:txBody>
          <a:bodyPr/>
          <a:lstStyle/>
          <a:p>
            <a:r>
              <a:rPr lang="en-US" altLang="en-US" smtClean="0"/>
              <a:t>Advocacy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Hill Committees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953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1800" b="1" smtClean="0">
                <a:latin typeface="Comic Sans MS" pitchFamily="66" charset="0"/>
              </a:rPr>
              <a:t>U.S. House of Representatives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Budget Committee</a:t>
            </a:r>
          </a:p>
          <a:p>
            <a:pPr lvl="1" eaLnBrk="1" hangingPunct="1"/>
            <a:r>
              <a:rPr lang="en-US" altLang="en-US" sz="1800" smtClean="0">
                <a:latin typeface="Comic Sans MS" pitchFamily="66" charset="0"/>
              </a:rPr>
              <a:t>Sets spending levels for entire government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Appropriations Committee</a:t>
            </a:r>
          </a:p>
          <a:p>
            <a:pPr lvl="1" eaLnBrk="1" hangingPunct="1"/>
            <a:r>
              <a:rPr lang="en-US" altLang="en-US" sz="1800" b="1" smtClean="0">
                <a:latin typeface="Comic Sans MS" pitchFamily="66" charset="0"/>
              </a:rPr>
              <a:t>Labor, Health and Human Services Appropriations Subcommittee</a:t>
            </a:r>
          </a:p>
          <a:p>
            <a:pPr lvl="2" eaLnBrk="1" hangingPunct="1"/>
            <a:r>
              <a:rPr lang="en-US" altLang="en-US" sz="1800" smtClean="0">
                <a:latin typeface="Comic Sans MS" pitchFamily="66" charset="0"/>
              </a:rPr>
              <a:t>Set specific funding level for TRIO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Education &amp; Workforce Committee</a:t>
            </a:r>
          </a:p>
          <a:p>
            <a:pPr lvl="1" eaLnBrk="1" hangingPunct="1"/>
            <a:r>
              <a:rPr lang="en-US" altLang="en-US" sz="1800" smtClean="0">
                <a:latin typeface="Comic Sans MS" pitchFamily="66" charset="0"/>
              </a:rPr>
              <a:t>Writes TRIO legislation (Higher Education Act)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sz="1800" smtClean="0">
              <a:latin typeface="Comic Sans MS" pitchFamily="66" charset="0"/>
            </a:endParaRPr>
          </a:p>
        </p:txBody>
      </p:sp>
      <p:sp>
        <p:nvSpPr>
          <p:cNvPr id="1229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1800" b="1" smtClean="0">
                <a:latin typeface="Comic Sans MS" pitchFamily="66" charset="0"/>
              </a:rPr>
              <a:t>U.S. Senate 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Budget Committee</a:t>
            </a:r>
          </a:p>
          <a:p>
            <a:pPr lvl="1" eaLnBrk="1" hangingPunct="1"/>
            <a:r>
              <a:rPr lang="en-US" altLang="en-US" sz="1800" smtClean="0">
                <a:latin typeface="Comic Sans MS" pitchFamily="66" charset="0"/>
              </a:rPr>
              <a:t>Sets spending levels for entire government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Appropriations Committee</a:t>
            </a:r>
          </a:p>
          <a:p>
            <a:pPr lvl="1" eaLnBrk="1" hangingPunct="1"/>
            <a:r>
              <a:rPr lang="en-US" altLang="en-US" sz="1800" b="1" smtClean="0">
                <a:latin typeface="Comic Sans MS" pitchFamily="66" charset="0"/>
              </a:rPr>
              <a:t>Labor, Health and Human Services Appropriations Subcommittee</a:t>
            </a:r>
          </a:p>
          <a:p>
            <a:pPr lvl="2" eaLnBrk="1" hangingPunct="1"/>
            <a:r>
              <a:rPr lang="en-US" altLang="en-US" sz="1800" smtClean="0">
                <a:latin typeface="Comic Sans MS" pitchFamily="66" charset="0"/>
              </a:rPr>
              <a:t>Set specific funding level for TRIO</a:t>
            </a:r>
          </a:p>
          <a:p>
            <a:pPr eaLnBrk="1" hangingPunct="1"/>
            <a:r>
              <a:rPr lang="en-US" altLang="en-US" sz="1800" b="1" smtClean="0">
                <a:latin typeface="Comic Sans MS" pitchFamily="66" charset="0"/>
              </a:rPr>
              <a:t>Health, Education, Labor &amp; Pensions Committee (HELP)</a:t>
            </a:r>
          </a:p>
          <a:p>
            <a:pPr lvl="1" eaLnBrk="1" hangingPunct="1"/>
            <a:r>
              <a:rPr lang="en-US" altLang="en-US" sz="1800" smtClean="0">
                <a:latin typeface="Comic Sans MS" pitchFamily="66" charset="0"/>
              </a:rPr>
              <a:t>Writes TRIO legislation (Higher Education 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6553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Funding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153400" cy="5486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February - President releases a “Budget Request” to Congress (Usually 1</a:t>
            </a:r>
            <a:r>
              <a:rPr lang="en-US" altLang="en-US" sz="2400" baseline="30000" smtClean="0"/>
              <a:t>st</a:t>
            </a:r>
            <a:r>
              <a:rPr lang="en-US" altLang="en-US" sz="2400" smtClean="0"/>
              <a:t> Monday in February)</a:t>
            </a:r>
          </a:p>
          <a:p>
            <a:pPr eaLnBrk="1" hangingPunct="1"/>
            <a:r>
              <a:rPr lang="en-US" altLang="en-US" sz="2400" smtClean="0"/>
              <a:t>March-April – House and Senate Budget Committees pass “budget resolutions” that establish the overall federal budget</a:t>
            </a:r>
          </a:p>
          <a:p>
            <a:pPr eaLnBrk="1" hangingPunct="1"/>
            <a:r>
              <a:rPr lang="en-US" altLang="en-US" sz="2400" smtClean="0"/>
              <a:t>May-July – House and Senate Appropriations Committees draft spending bills</a:t>
            </a:r>
          </a:p>
          <a:p>
            <a:pPr lvl="1" eaLnBrk="1" hangingPunct="1"/>
            <a:r>
              <a:rPr lang="en-US" altLang="en-US" sz="2400" smtClean="0"/>
              <a:t>13 Appropriations Subcommittees</a:t>
            </a:r>
          </a:p>
          <a:p>
            <a:pPr lvl="1" eaLnBrk="1" hangingPunct="1"/>
            <a:r>
              <a:rPr lang="en-US" altLang="en-US" sz="2400" smtClean="0"/>
              <a:t>TRIO funded through the Labor, Health and Humans Services, and Education Subcommittee</a:t>
            </a:r>
          </a:p>
          <a:p>
            <a:pPr eaLnBrk="1" hangingPunct="1"/>
            <a:r>
              <a:rPr lang="en-US" altLang="en-US" sz="2400" smtClean="0"/>
              <a:t>August – Congress adjourns for summer recess</a:t>
            </a:r>
          </a:p>
          <a:p>
            <a:pPr eaLnBrk="1" hangingPunct="1"/>
            <a:r>
              <a:rPr lang="en-US" altLang="en-US" sz="2400" smtClean="0"/>
              <a:t>September – House and Senate agree on final funding numbers</a:t>
            </a:r>
          </a:p>
          <a:p>
            <a:pPr eaLnBrk="1" hangingPunct="1"/>
            <a:r>
              <a:rPr lang="en-US" altLang="en-US" sz="2400" smtClean="0"/>
              <a:t>October 1 – Beginning of Fiscal Year</a:t>
            </a:r>
          </a:p>
          <a:p>
            <a:pPr lvl="1" eaLnBrk="1" hangingPunct="1">
              <a:buFont typeface="Arial" pitchFamily="34" charset="0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 never happens that way, but…</a:t>
            </a:r>
          </a:p>
        </p:txBody>
      </p:sp>
      <p:pic>
        <p:nvPicPr>
          <p:cNvPr id="14339" name="Picture 4" descr="MC90007871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1460500"/>
            <a:ext cx="36671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lang="en-US" altLang="en-US" smtClean="0"/>
              <a:t>Advocacy Tools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Constant Contact with Your Legislators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Face-to-Face Meetings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Local Office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Townhall Meetings, Open Forums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Political Fundraisers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Federal Office (e.g., Policy Seminar)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Written &amp; Phone Campaigns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Formal letters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Postcards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Emails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Comic Sans MS" pitchFamily="66" charset="0"/>
              </a:rPr>
              <a:t>Phone Calls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en-US" sz="2400" smtClean="0">
              <a:latin typeface="Comic Sans MS" pitchFamily="66" charset="0"/>
            </a:endParaRPr>
          </a:p>
        </p:txBody>
      </p:sp>
      <p:pic>
        <p:nvPicPr>
          <p:cNvPr id="16388" name="Picture 7" descr="MC90007880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21590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MC90007872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71600"/>
            <a:ext cx="2557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Constant Contact with Your Legislators (cont.)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Media Presence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Letters to the Editor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Opinion Pieces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Coverage of program events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400" smtClean="0">
                <a:latin typeface="Comic Sans MS" pitchFamily="66" charset="0"/>
              </a:rPr>
              <a:t>(e.g., community service activities,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400" smtClean="0">
                <a:latin typeface="Comic Sans MS" pitchFamily="66" charset="0"/>
              </a:rPr>
              <a:t>awards ceremonies, etc.)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Visits to Your Program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400" smtClean="0">
                <a:latin typeface="Comic Sans MS" pitchFamily="66" charset="0"/>
              </a:rPr>
              <a:t>COE’s Government Relations staff is always</a:t>
            </a:r>
          </a:p>
          <a:p>
            <a:pPr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400" smtClean="0">
                <a:latin typeface="Comic Sans MS" pitchFamily="66" charset="0"/>
              </a:rPr>
              <a:t>available to work with you to engage in these</a:t>
            </a:r>
          </a:p>
          <a:p>
            <a:pPr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400" smtClean="0">
                <a:latin typeface="Comic Sans MS" pitchFamily="66" charset="0"/>
              </a:rPr>
              <a:t>activities to support TRIO!</a:t>
            </a:r>
          </a:p>
        </p:txBody>
      </p:sp>
      <p:pic>
        <p:nvPicPr>
          <p:cNvPr id="17412" name="Picture 4" descr="MC90007876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362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 rot="-2042810">
            <a:off x="7086600" y="19050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FC1223"/>
                </a:solidFill>
                <a:latin typeface="Comic Sans MS" pitchFamily="66" charset="0"/>
              </a:rPr>
              <a:t>TRIO WORKS!!!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6553200" cy="838200"/>
          </a:xfrm>
        </p:spPr>
        <p:txBody>
          <a:bodyPr/>
          <a:lstStyle/>
          <a:p>
            <a:r>
              <a:rPr lang="en-US" altLang="en-US" sz="4000" smtClean="0"/>
              <a:t>Impact of TRIO Advocacy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19200"/>
            <a:ext cx="7391400" cy="4724400"/>
          </a:xfrm>
        </p:spPr>
        <p:txBody>
          <a:bodyPr/>
          <a:lstStyle/>
          <a:p>
            <a:r>
              <a:rPr lang="en-US" altLang="en-US" sz="2400" smtClean="0"/>
              <a:t>1980 – Established “prior experience” points for successful TRIO grantees</a:t>
            </a:r>
          </a:p>
          <a:p>
            <a:r>
              <a:rPr lang="en-US" altLang="en-US" sz="2400" smtClean="0"/>
              <a:t>1983 – Convinced Senate Appropriations Committee to reject subcommittee proposal to slash TRIO by 33% -- and gets Congress to increase funding by $10 million</a:t>
            </a:r>
          </a:p>
          <a:p>
            <a:r>
              <a:rPr lang="en-US" altLang="en-US" sz="2400" smtClean="0"/>
              <a:t>1995 – Defeated House Budget Committee’s recommendation to eliminate TRIO</a:t>
            </a:r>
          </a:p>
          <a:p>
            <a:r>
              <a:rPr lang="en-US" altLang="en-US" sz="2400" smtClean="0"/>
              <a:t>2005, 2006 – Defeated Bush Administration’s attempts to eliminate Upward Bound, Talent Search, and GEAR UP.</a:t>
            </a:r>
          </a:p>
          <a:p>
            <a:pPr>
              <a:buFont typeface="Arial" pitchFamily="34" charset="0"/>
              <a:buNone/>
            </a:pPr>
            <a:endParaRPr lang="en-US" altLang="en-US" sz="2400" smtClean="0"/>
          </a:p>
          <a:p>
            <a:endParaRPr lang="en-US" altLang="en-US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altLang="en-US" smtClean="0"/>
              <a:t>2007 – Secured $228 million in funding (over four years) to sustain nearly 200 Upward Bound programs serving 12,000 students that would have lost funding </a:t>
            </a:r>
          </a:p>
          <a:p>
            <a:r>
              <a:rPr lang="en-US" altLang="en-US" smtClean="0"/>
              <a:t>2008 HEA Reauthorization </a:t>
            </a:r>
          </a:p>
          <a:p>
            <a:pPr lvl="1"/>
            <a:r>
              <a:rPr lang="en-US" altLang="en-US" sz="2000" smtClean="0"/>
              <a:t>Extended all grants to 5 years</a:t>
            </a:r>
          </a:p>
          <a:p>
            <a:pPr lvl="1"/>
            <a:r>
              <a:rPr lang="en-US" altLang="en-US" sz="2000" smtClean="0"/>
              <a:t>Established appeals process</a:t>
            </a:r>
          </a:p>
          <a:p>
            <a:pPr lvl="1"/>
            <a:r>
              <a:rPr lang="en-US" altLang="en-US" sz="2000" smtClean="0"/>
              <a:t>Eliminated unethical evaluation of Upward Bound</a:t>
            </a:r>
          </a:p>
          <a:p>
            <a:r>
              <a:rPr lang="en-US" altLang="en-US" smtClean="0"/>
              <a:t>FY 2012 Appropriations</a:t>
            </a:r>
          </a:p>
          <a:p>
            <a:pPr lvl="1"/>
            <a:r>
              <a:rPr lang="en-US" altLang="en-US" smtClean="0"/>
              <a:t>$13.4 million increase – only higher education program to get a discretionary increase!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391400" cy="914400"/>
          </a:xfrm>
        </p:spPr>
        <p:txBody>
          <a:bodyPr/>
          <a:lstStyle/>
          <a:p>
            <a:r>
              <a:rPr lang="en-US" altLang="en-US" sz="4000" smtClean="0"/>
              <a:t>Impact of TRIO Advocacy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Important Notes on Advocacy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en-US" sz="2800" smtClean="0"/>
              <a:t>The Bill of Rights guarantees the right to free speech.</a:t>
            </a:r>
          </a:p>
          <a:p>
            <a:r>
              <a:rPr lang="en-US" altLang="en-US" sz="2800" smtClean="0"/>
              <a:t>Simply providing information to legislators about your students and program is NOT lobbying and, therefore, is permissible. </a:t>
            </a:r>
          </a:p>
          <a:p>
            <a:pPr lvl="1"/>
            <a:r>
              <a:rPr lang="en-US" altLang="en-US" sz="2400" smtClean="0"/>
              <a:t>Remember, “lobbying” is advocating for a certain position on a piece of legislation.</a:t>
            </a:r>
          </a:p>
          <a:p>
            <a:r>
              <a:rPr lang="en-US" altLang="en-US" sz="2800" smtClean="0"/>
              <a:t>Be sure to use personal resources – and not TRIO grant funds – in lobbying or political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TRIO Educators </a:t>
            </a:r>
            <a:br>
              <a:rPr lang="en-US" altLang="en-US" sz="4000" smtClean="0"/>
            </a:br>
            <a:r>
              <a:rPr lang="en-US" altLang="en-US" sz="4000" smtClean="0"/>
              <a:t>Must Tackle Multiple Demands</a:t>
            </a:r>
          </a:p>
        </p:txBody>
      </p:sp>
      <p:pic>
        <p:nvPicPr>
          <p:cNvPr id="23559" name="Picture 7" descr="MC90028898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4495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876800" y="2209800"/>
            <a:ext cx="396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. . . Deadlines and  Paperwork . . .</a:t>
            </a:r>
            <a:r>
              <a:rPr 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04800" y="1752600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Student concerns . . .</a:t>
            </a:r>
            <a:r>
              <a:rPr lang="en-US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 </a:t>
            </a:r>
          </a:p>
        </p:txBody>
      </p:sp>
      <p:pic>
        <p:nvPicPr>
          <p:cNvPr id="23563" name="Picture 11" descr="MC90007862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19002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85800" y="50292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 . . . Why Advocacy?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Amendment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mtClean="0"/>
              <a:t>“Congress shall make no law respecting an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establishment of religion, or prohibiting the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free exercise thereof; or abridging the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freedom of speech, or of the press; or the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right of the people peaceably to assemble,</a:t>
            </a:r>
          </a:p>
          <a:p>
            <a:pPr>
              <a:buFont typeface="Arial" pitchFamily="34" charset="0"/>
              <a:buNone/>
            </a:pPr>
            <a:r>
              <a:rPr lang="en-US" altLang="en-US" smtClean="0"/>
              <a:t>and to </a:t>
            </a:r>
            <a:r>
              <a:rPr lang="en-US" altLang="en-US" b="1" i="1" smtClean="0"/>
              <a:t>petition the Government for a</a:t>
            </a:r>
          </a:p>
          <a:p>
            <a:pPr>
              <a:buFont typeface="Arial" pitchFamily="34" charset="0"/>
              <a:buNone/>
            </a:pPr>
            <a:r>
              <a:rPr lang="en-US" altLang="en-US" b="1" i="1" smtClean="0"/>
              <a:t>redress of grievances</a:t>
            </a:r>
            <a:r>
              <a:rPr lang="en-US" altLang="en-US" smtClean="0"/>
              <a:t>.” </a:t>
            </a:r>
          </a:p>
        </p:txBody>
      </p:sp>
      <p:pic>
        <p:nvPicPr>
          <p:cNvPr id="21508" name="Picture 4" descr="MC900078799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91000"/>
            <a:ext cx="17176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 Us!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93888"/>
            <a:ext cx="419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800" dirty="0"/>
              <a:t>Office Phone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800" dirty="0"/>
              <a:t>202.347.7430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800" dirty="0"/>
              <a:t>COE Website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800" dirty="0">
                <a:hlinkClick r:id="rId2"/>
              </a:rPr>
              <a:t>http://www.coenet.us</a:t>
            </a:r>
            <a:endParaRPr lang="en-US" alt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 marL="0" indent="0">
              <a:buFont typeface="Arial" pitchFamily="34" charset="0"/>
              <a:buNone/>
              <a:defRPr/>
            </a:pPr>
            <a:endParaRPr lang="en-US" sz="1800" dirty="0" smtClean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 smtClean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 smtClean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 smtClean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1800" dirty="0">
              <a:hlinkClick r:id="rId3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dirty="0" smtClean="0">
                <a:hlinkClick r:id="rId3"/>
              </a:rPr>
              <a:t>www.facebook.com</a:t>
            </a:r>
            <a:r>
              <a:rPr lang="en-US" sz="1800" dirty="0">
                <a:hlinkClick r:id="rId3"/>
              </a:rPr>
              <a:t>/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1800" dirty="0" err="1">
                <a:hlinkClick r:id="rId3"/>
              </a:rPr>
              <a:t>councilforopportunityineducation</a:t>
            </a:r>
            <a:endParaRPr lang="en-US" sz="1800" dirty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038600" cy="4808538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4"/>
            </a:endParaRPr>
          </a:p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4"/>
            </a:endParaRPr>
          </a:p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4"/>
            </a:endParaRPr>
          </a:p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4"/>
            </a:endParaRPr>
          </a:p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4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en-US" sz="1800" smtClean="0">
                <a:hlinkClick r:id="rId4"/>
              </a:rPr>
              <a:t>www.twitter.com/COETalk</a:t>
            </a:r>
            <a:r>
              <a:rPr lang="en-US" altLang="en-US" sz="180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altLang="en-US" sz="1800" smtClean="0"/>
          </a:p>
          <a:p>
            <a:pPr marL="0" indent="0">
              <a:buFont typeface="Arial" pitchFamily="34" charset="0"/>
              <a:buNone/>
            </a:pPr>
            <a:endParaRPr lang="en-US" altLang="en-US" sz="1800" smtClean="0"/>
          </a:p>
          <a:p>
            <a:pPr marL="0" indent="0">
              <a:buFont typeface="Arial" pitchFamily="34" charset="0"/>
              <a:buNone/>
            </a:pPr>
            <a:endParaRPr lang="en-US" altLang="en-US" sz="1800" smtClean="0"/>
          </a:p>
          <a:p>
            <a:pPr marL="0" indent="0">
              <a:buFont typeface="Arial" pitchFamily="34" charset="0"/>
              <a:buNone/>
            </a:pPr>
            <a:endParaRPr lang="en-US" altLang="en-US" sz="1800" smtClean="0">
              <a:hlinkClick r:id="rId3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en-US" sz="1800" smtClean="0">
                <a:hlinkClick r:id="rId3"/>
              </a:rPr>
              <a:t>www.facebook.com/</a:t>
            </a:r>
          </a:p>
          <a:p>
            <a:pPr marL="0" indent="0">
              <a:buFont typeface="Arial" pitchFamily="34" charset="0"/>
              <a:buNone/>
            </a:pPr>
            <a:r>
              <a:rPr lang="en-US" altLang="en-US" sz="1800" smtClean="0">
                <a:hlinkClick r:id="rId3"/>
              </a:rPr>
              <a:t>councilforopportunityineducation</a:t>
            </a:r>
            <a:endParaRPr lang="en-US" altLang="en-US" sz="1800" smtClean="0"/>
          </a:p>
          <a:p>
            <a:pPr marL="0" indent="0">
              <a:buFont typeface="Arial" pitchFamily="34" charset="0"/>
              <a:buNone/>
            </a:pPr>
            <a:endParaRPr lang="en-US" altLang="en-US" sz="1800" smtClean="0"/>
          </a:p>
        </p:txBody>
      </p:sp>
      <p:pic>
        <p:nvPicPr>
          <p:cNvPr id="22533" name="Picture 5" descr="MM900283843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2400"/>
            <a:ext cx="12954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 descr="MM900365229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5181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5" y="3429000"/>
            <a:ext cx="107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10" descr="http://www.drweb.de/icons/twitter/practika/PRACTIKA/256x256/twitt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Advocacy?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800" u="sng" smtClean="0">
                <a:latin typeface="Comic Sans MS" pitchFamily="66" charset="0"/>
              </a:rPr>
              <a:t>TRIO LEGACY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TRIO originated as part of the Civil Rights Movement and the Great Society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Educational Opportunity Act of 1964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Higher Education Act of 1965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Leverages $795.9 million in discretionary funding (up from $156.5 million in 1981)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Nearly 3,000 programs, in every state, many territories and independent island nations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en-US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Comic Sans MS" pitchFamily="66" charset="0"/>
              </a:rPr>
              <a:t>More than 2 million college graduates</a:t>
            </a:r>
          </a:p>
        </p:txBody>
      </p:sp>
      <p:pic>
        <p:nvPicPr>
          <p:cNvPr id="4100" name="Picture 5" descr="MC90007879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43400"/>
            <a:ext cx="10779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Advocacy? (cont.)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Opposition in Washington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Funding cuts under Reagan and G.W. Bush.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mic Sans MS" pitchFamily="66" charset="0"/>
              </a:rPr>
              <a:t>Proposed elimination of UB and Talent Search in FY 2006 and FY 2007</a:t>
            </a: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Absolute Priority (Upward Bound evaluation)</a:t>
            </a:r>
          </a:p>
          <a:p>
            <a:pPr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Flat Funding in three out of the first four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budgets of the Obama Administration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124" name="Picture 5" descr="MC90007874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0"/>
            <a:ext cx="16668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382000" cy="1524000"/>
          </a:xfrm>
        </p:spPr>
        <p:txBody>
          <a:bodyPr/>
          <a:lstStyle/>
          <a:p>
            <a:r>
              <a:rPr lang="en-US" altLang="en-US" smtClean="0"/>
              <a:t>What Is Advocacy?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6324600" y="1066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>
              <a:latin typeface="Arial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9278" y="936486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3325813"/>
            <a:ext cx="2895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ADVOCACY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6019800" y="762000"/>
            <a:ext cx="2133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00B050"/>
                </a:solidFill>
                <a:latin typeface="Arial" pitchFamily="34" charset="0"/>
              </a:rPr>
              <a:t>Providing general information about your TRIO programs and students (participation rates, success stories, etc.)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3048000"/>
            <a:ext cx="21336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Asking a legislator to take a specific action regarding a piece of legislation (“Please vote ‘NO’ on H.R. 1!”)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5105400" y="5181600"/>
            <a:ext cx="2743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  <a:latin typeface="Arial" pitchFamily="34" charset="0"/>
              </a:rPr>
              <a:t>Working for or against the election of a candidate (canvassing, political contributions,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SHARING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Keeping your elected officials aware of the good work TRIO is doing in your community</a:t>
            </a:r>
          </a:p>
          <a:p>
            <a:r>
              <a:rPr lang="en-US" altLang="en-US" sz="2800" smtClean="0"/>
              <a:t>Should be continuous and form a basis of relationship-building with congressional offices</a:t>
            </a:r>
          </a:p>
          <a:p>
            <a:r>
              <a:rPr lang="en-US" altLang="en-US" sz="2800" smtClean="0"/>
              <a:t>Because it does not involve championing a specific stance on legislation nor any election campaigning, information sharing activities are “allowable” and should be done as frequently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LOBBYING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mtClean="0"/>
              <a:t>Most frequent form of TRIO advocacy</a:t>
            </a:r>
          </a:p>
          <a:p>
            <a:pPr lvl="1">
              <a:buFont typeface="Arial" pitchFamily="34" charset="0"/>
              <a:buNone/>
            </a:pPr>
            <a:r>
              <a:rPr lang="en-US" altLang="en-US" smtClean="0"/>
              <a:t>Examples: </a:t>
            </a:r>
          </a:p>
          <a:p>
            <a:pPr lvl="2"/>
            <a:r>
              <a:rPr lang="en-US" altLang="en-US" sz="2800" smtClean="0"/>
              <a:t>“Senator Jones, we want you to support an increase for TRIO in Fiscal Year 2012.”</a:t>
            </a:r>
          </a:p>
          <a:p>
            <a:pPr lvl="2"/>
            <a:r>
              <a:rPr lang="en-US" altLang="en-US" sz="2800" smtClean="0"/>
              <a:t>“Representative Brown, please vote yes on bill H.R. 1234.”</a:t>
            </a:r>
          </a:p>
          <a:p>
            <a:r>
              <a:rPr lang="en-US" altLang="en-US" smtClean="0"/>
              <a:t>Is not “allowable” and should be conducted on your own time and your own dime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POLITICAL ACTIVITY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Less frequent, but important form of advocacy. </a:t>
            </a:r>
          </a:p>
          <a:p>
            <a:pPr lvl="1"/>
            <a:r>
              <a:rPr lang="en-US" altLang="en-US" smtClean="0"/>
              <a:t>Contributing to a political fundraiser</a:t>
            </a:r>
          </a:p>
          <a:p>
            <a:pPr lvl="1"/>
            <a:r>
              <a:rPr lang="en-US" altLang="en-US" smtClean="0"/>
              <a:t>Knocking on doors to encourage people to vote for a political candidate</a:t>
            </a:r>
          </a:p>
          <a:p>
            <a:r>
              <a:rPr lang="en-US" altLang="en-US" smtClean="0"/>
              <a:t>Absolutely must be conducted using your own time and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949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Bradley Hand ITC</vt:lpstr>
      <vt:lpstr>Arial</vt:lpstr>
      <vt:lpstr>Calibri</vt:lpstr>
      <vt:lpstr>Comic Sans MS</vt:lpstr>
      <vt:lpstr>joeHand 2</vt:lpstr>
      <vt:lpstr>Cooper Black</vt:lpstr>
      <vt:lpstr>Wingdings</vt:lpstr>
      <vt:lpstr>Blackboard</vt:lpstr>
      <vt:lpstr>Advocacy 101 </vt:lpstr>
      <vt:lpstr>TRIO Educators  Must Tackle Multiple Demands</vt:lpstr>
      <vt:lpstr>Why Advocacy?</vt:lpstr>
      <vt:lpstr>Why Advocacy? (cont.)</vt:lpstr>
      <vt:lpstr>What Is Advocacy?</vt:lpstr>
      <vt:lpstr>PowerPoint Presentation</vt:lpstr>
      <vt:lpstr>INFORMATION SHARING</vt:lpstr>
      <vt:lpstr>LOBBYING</vt:lpstr>
      <vt:lpstr>POLITICAL ACTIVITY</vt:lpstr>
      <vt:lpstr>Advocacy Targets</vt:lpstr>
      <vt:lpstr>Key Hill Committees</vt:lpstr>
      <vt:lpstr>Funding Process</vt:lpstr>
      <vt:lpstr>It never happens that way, but…</vt:lpstr>
      <vt:lpstr>Advocacy Tools</vt:lpstr>
      <vt:lpstr>Constant Contact with Your Legislators</vt:lpstr>
      <vt:lpstr>Constant Contact with Your Legislators (cont.)</vt:lpstr>
      <vt:lpstr>Impact of TRIO Advocacy</vt:lpstr>
      <vt:lpstr>Impact of TRIO Advocacy (cont.)</vt:lpstr>
      <vt:lpstr>Important Notes on Advocacy</vt:lpstr>
      <vt:lpstr>First Amendment</vt:lpstr>
      <vt:lpstr>Contact 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Jones</dc:creator>
  <cp:lastModifiedBy>Ricardo Marmolejo</cp:lastModifiedBy>
  <cp:revision>35</cp:revision>
  <dcterms:modified xsi:type="dcterms:W3CDTF">2014-10-27T17:54:43Z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TC101978837</vt:lpwstr>
  </property>
</Properties>
</file>